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72"/>
  </p:notesMasterIdLst>
  <p:handoutMasterIdLst>
    <p:handoutMasterId r:id="rId73"/>
  </p:handoutMasterIdLst>
  <p:sldIdLst>
    <p:sldId id="328" r:id="rId2"/>
    <p:sldId id="259" r:id="rId3"/>
    <p:sldId id="260" r:id="rId4"/>
    <p:sldId id="261" r:id="rId5"/>
    <p:sldId id="262" r:id="rId6"/>
    <p:sldId id="263" r:id="rId7"/>
    <p:sldId id="329" r:id="rId8"/>
    <p:sldId id="264" r:id="rId9"/>
    <p:sldId id="265" r:id="rId10"/>
    <p:sldId id="266" r:id="rId11"/>
    <p:sldId id="270" r:id="rId12"/>
    <p:sldId id="271" r:id="rId13"/>
    <p:sldId id="334" r:id="rId14"/>
    <p:sldId id="335" r:id="rId15"/>
    <p:sldId id="267" r:id="rId16"/>
    <p:sldId id="268" r:id="rId17"/>
    <p:sldId id="332" r:id="rId18"/>
    <p:sldId id="318" r:id="rId19"/>
    <p:sldId id="325" r:id="rId20"/>
    <p:sldId id="273" r:id="rId21"/>
    <p:sldId id="274" r:id="rId22"/>
    <p:sldId id="269" r:id="rId23"/>
    <p:sldId id="272" r:id="rId24"/>
    <p:sldId id="304" r:id="rId25"/>
    <p:sldId id="345" r:id="rId26"/>
    <p:sldId id="307" r:id="rId27"/>
    <p:sldId id="301" r:id="rId28"/>
    <p:sldId id="302" r:id="rId29"/>
    <p:sldId id="316" r:id="rId30"/>
    <p:sldId id="303" r:id="rId31"/>
    <p:sldId id="317" r:id="rId32"/>
    <p:sldId id="333" r:id="rId33"/>
    <p:sldId id="322" r:id="rId34"/>
    <p:sldId id="276" r:id="rId35"/>
    <p:sldId id="277" r:id="rId36"/>
    <p:sldId id="321" r:id="rId37"/>
    <p:sldId id="278" r:id="rId38"/>
    <p:sldId id="279" r:id="rId39"/>
    <p:sldId id="280" r:id="rId40"/>
    <p:sldId id="281" r:id="rId41"/>
    <p:sldId id="342" r:id="rId42"/>
    <p:sldId id="283" r:id="rId43"/>
    <p:sldId id="284" r:id="rId44"/>
    <p:sldId id="285" r:id="rId45"/>
    <p:sldId id="286" r:id="rId46"/>
    <p:sldId id="287" r:id="rId47"/>
    <p:sldId id="288" r:id="rId48"/>
    <p:sldId id="290" r:id="rId49"/>
    <p:sldId id="291" r:id="rId50"/>
    <p:sldId id="292" r:id="rId51"/>
    <p:sldId id="293" r:id="rId52"/>
    <p:sldId id="344" r:id="rId53"/>
    <p:sldId id="346" r:id="rId54"/>
    <p:sldId id="347" r:id="rId55"/>
    <p:sldId id="348" r:id="rId56"/>
    <p:sldId id="289" r:id="rId57"/>
    <p:sldId id="312" r:id="rId58"/>
    <p:sldId id="324" r:id="rId59"/>
    <p:sldId id="327" r:id="rId60"/>
    <p:sldId id="294" r:id="rId61"/>
    <p:sldId id="314" r:id="rId62"/>
    <p:sldId id="315" r:id="rId63"/>
    <p:sldId id="296" r:id="rId64"/>
    <p:sldId id="297" r:id="rId65"/>
    <p:sldId id="298" r:id="rId66"/>
    <p:sldId id="313" r:id="rId67"/>
    <p:sldId id="299" r:id="rId68"/>
    <p:sldId id="308" r:id="rId69"/>
    <p:sldId id="309" r:id="rId70"/>
    <p:sldId id="306" r:id="rId71"/>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BF2F8F"/>
    <a:srgbClr val="313385"/>
    <a:srgbClr val="003300"/>
    <a:srgbClr val="FAFFE7"/>
    <a:srgbClr val="E7F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70" autoAdjust="0"/>
    <p:restoredTop sz="94634" autoAdjust="0"/>
  </p:normalViewPr>
  <p:slideViewPr>
    <p:cSldViewPr>
      <p:cViewPr>
        <p:scale>
          <a:sx n="125" d="100"/>
          <a:sy n="125" d="100"/>
        </p:scale>
        <p:origin x="-2082" y="47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4"/>
    </p:cViewPr>
  </p:sorterViewPr>
  <p:notesViewPr>
    <p:cSldViewPr>
      <p:cViewPr varScale="1">
        <p:scale>
          <a:sx n="94" d="100"/>
          <a:sy n="94" d="100"/>
        </p:scale>
        <p:origin x="-3558"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489" cy="461804"/>
          </a:xfrm>
          <a:prstGeom prst="rect">
            <a:avLst/>
          </a:prstGeom>
        </p:spPr>
        <p:txBody>
          <a:bodyPr vert="horz" lIns="90969" tIns="45485" rIns="90969" bIns="45485" rtlCol="0"/>
          <a:lstStyle>
            <a:lvl1pPr algn="l">
              <a:defRPr sz="1200"/>
            </a:lvl1pPr>
          </a:lstStyle>
          <a:p>
            <a:endParaRPr lang="en-US" dirty="0"/>
          </a:p>
        </p:txBody>
      </p:sp>
      <p:sp>
        <p:nvSpPr>
          <p:cNvPr id="3" name="Date Placeholder 2"/>
          <p:cNvSpPr>
            <a:spLocks noGrp="1"/>
          </p:cNvSpPr>
          <p:nvPr>
            <p:ph type="dt" sz="quarter" idx="1"/>
          </p:nvPr>
        </p:nvSpPr>
        <p:spPr>
          <a:xfrm>
            <a:off x="3937011" y="0"/>
            <a:ext cx="3011489" cy="461804"/>
          </a:xfrm>
          <a:prstGeom prst="rect">
            <a:avLst/>
          </a:prstGeom>
        </p:spPr>
        <p:txBody>
          <a:bodyPr vert="horz" lIns="90969" tIns="45485" rIns="90969" bIns="45485" rtlCol="0"/>
          <a:lstStyle>
            <a:lvl1pPr algn="r">
              <a:defRPr sz="1200"/>
            </a:lvl1pPr>
          </a:lstStyle>
          <a:p>
            <a:endParaRPr lang="en-US" dirty="0"/>
          </a:p>
        </p:txBody>
      </p:sp>
      <p:sp>
        <p:nvSpPr>
          <p:cNvPr id="4" name="Footer Placeholder 3"/>
          <p:cNvSpPr>
            <a:spLocks noGrp="1"/>
          </p:cNvSpPr>
          <p:nvPr>
            <p:ph type="ftr" sz="quarter" idx="2"/>
          </p:nvPr>
        </p:nvSpPr>
        <p:spPr>
          <a:xfrm>
            <a:off x="1" y="8772690"/>
            <a:ext cx="3011489" cy="461804"/>
          </a:xfrm>
          <a:prstGeom prst="rect">
            <a:avLst/>
          </a:prstGeom>
        </p:spPr>
        <p:txBody>
          <a:bodyPr vert="horz" lIns="90969" tIns="45485" rIns="90969" bIns="4548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11" y="8772690"/>
            <a:ext cx="3011489" cy="461804"/>
          </a:xfrm>
          <a:prstGeom prst="rect">
            <a:avLst/>
          </a:prstGeom>
        </p:spPr>
        <p:txBody>
          <a:bodyPr vert="horz" lIns="90969" tIns="45485" rIns="90969" bIns="45485" rtlCol="0" anchor="b"/>
          <a:lstStyle>
            <a:lvl1pPr algn="r">
              <a:defRPr sz="1200"/>
            </a:lvl1pPr>
          </a:lstStyle>
          <a:p>
            <a:endParaRPr lang="en-US" dirty="0"/>
          </a:p>
        </p:txBody>
      </p:sp>
    </p:spTree>
    <p:extLst>
      <p:ext uri="{BB962C8B-B14F-4D97-AF65-F5344CB8AC3E}">
        <p14:creationId xmlns:p14="http://schemas.microsoft.com/office/powerpoint/2010/main" val="1324013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0"/>
            <a:ext cx="3011489" cy="461804"/>
          </a:xfrm>
          <a:prstGeom prst="rect">
            <a:avLst/>
          </a:prstGeom>
          <a:noFill/>
          <a:ln w="9525">
            <a:noFill/>
            <a:miter lim="800000"/>
            <a:headEnd/>
            <a:tailEnd/>
          </a:ln>
          <a:effectLst/>
        </p:spPr>
        <p:txBody>
          <a:bodyPr vert="horz" wrap="square" lIns="92479" tIns="46239" rIns="92479" bIns="46239" numCol="1" anchor="t" anchorCtr="0" compatLnSpc="1">
            <a:prstTxWarp prst="textNoShape">
              <a:avLst/>
            </a:prstTxWarp>
          </a:bodyPr>
          <a:lstStyle>
            <a:lvl1pPr defTabSz="925480">
              <a:defRPr sz="1200"/>
            </a:lvl1pPr>
          </a:lstStyle>
          <a:p>
            <a:pPr>
              <a:defRPr/>
            </a:pPr>
            <a:endParaRPr lang="en-US" dirty="0"/>
          </a:p>
        </p:txBody>
      </p:sp>
      <p:sp>
        <p:nvSpPr>
          <p:cNvPr id="13315" name="Rectangle 3"/>
          <p:cNvSpPr>
            <a:spLocks noGrp="1" noChangeArrowheads="1"/>
          </p:cNvSpPr>
          <p:nvPr>
            <p:ph type="dt" idx="1"/>
          </p:nvPr>
        </p:nvSpPr>
        <p:spPr bwMode="auto">
          <a:xfrm>
            <a:off x="3937011" y="0"/>
            <a:ext cx="3011489" cy="461804"/>
          </a:xfrm>
          <a:prstGeom prst="rect">
            <a:avLst/>
          </a:prstGeom>
          <a:noFill/>
          <a:ln w="9525">
            <a:noFill/>
            <a:miter lim="800000"/>
            <a:headEnd/>
            <a:tailEnd/>
          </a:ln>
          <a:effectLst/>
        </p:spPr>
        <p:txBody>
          <a:bodyPr vert="horz" wrap="square" lIns="92479" tIns="46239" rIns="92479" bIns="46239" numCol="1" anchor="t" anchorCtr="0" compatLnSpc="1">
            <a:prstTxWarp prst="textNoShape">
              <a:avLst/>
            </a:prstTxWarp>
          </a:bodyPr>
          <a:lstStyle>
            <a:lvl1pPr algn="r" defTabSz="925480">
              <a:defRPr sz="1200"/>
            </a:lvl1pPr>
          </a:lstStyle>
          <a:p>
            <a:pPr>
              <a:defRPr/>
            </a:pPr>
            <a:endParaRPr lang="en-US" dirty="0"/>
          </a:p>
        </p:txBody>
      </p:sp>
      <p:sp>
        <p:nvSpPr>
          <p:cNvPr id="11268"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95325" y="4387136"/>
            <a:ext cx="5559429" cy="4156234"/>
          </a:xfrm>
          <a:prstGeom prst="rect">
            <a:avLst/>
          </a:prstGeom>
          <a:noFill/>
          <a:ln w="9525">
            <a:noFill/>
            <a:miter lim="800000"/>
            <a:headEnd/>
            <a:tailEnd/>
          </a:ln>
          <a:effectLst/>
        </p:spPr>
        <p:txBody>
          <a:bodyPr vert="horz" wrap="square" lIns="92479" tIns="46239" rIns="92479" bIns="4623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1" y="8772690"/>
            <a:ext cx="3011489" cy="461804"/>
          </a:xfrm>
          <a:prstGeom prst="rect">
            <a:avLst/>
          </a:prstGeom>
          <a:noFill/>
          <a:ln w="9525">
            <a:noFill/>
            <a:miter lim="800000"/>
            <a:headEnd/>
            <a:tailEnd/>
          </a:ln>
          <a:effectLst/>
        </p:spPr>
        <p:txBody>
          <a:bodyPr vert="horz" wrap="square" lIns="92479" tIns="46239" rIns="92479" bIns="46239" numCol="1" anchor="b" anchorCtr="0" compatLnSpc="1">
            <a:prstTxWarp prst="textNoShape">
              <a:avLst/>
            </a:prstTxWarp>
          </a:bodyPr>
          <a:lstStyle>
            <a:lvl1pPr defTabSz="925480">
              <a:defRPr sz="1200"/>
            </a:lvl1pPr>
          </a:lstStyle>
          <a:p>
            <a:pPr>
              <a:defRPr/>
            </a:pPr>
            <a:endParaRPr lang="en-US" dirty="0"/>
          </a:p>
        </p:txBody>
      </p:sp>
      <p:sp>
        <p:nvSpPr>
          <p:cNvPr id="13319" name="Rectangle 7"/>
          <p:cNvSpPr>
            <a:spLocks noGrp="1" noChangeArrowheads="1"/>
          </p:cNvSpPr>
          <p:nvPr>
            <p:ph type="sldNum" sz="quarter" idx="5"/>
          </p:nvPr>
        </p:nvSpPr>
        <p:spPr bwMode="auto">
          <a:xfrm>
            <a:off x="3937011" y="8772690"/>
            <a:ext cx="3011489" cy="461804"/>
          </a:xfrm>
          <a:prstGeom prst="rect">
            <a:avLst/>
          </a:prstGeom>
          <a:noFill/>
          <a:ln w="9525">
            <a:noFill/>
            <a:miter lim="800000"/>
            <a:headEnd/>
            <a:tailEnd/>
          </a:ln>
          <a:effectLst/>
        </p:spPr>
        <p:txBody>
          <a:bodyPr vert="horz" wrap="square" lIns="92479" tIns="46239" rIns="92479" bIns="46239" numCol="1" anchor="b" anchorCtr="0" compatLnSpc="1">
            <a:prstTxWarp prst="textNoShape">
              <a:avLst/>
            </a:prstTxWarp>
          </a:bodyPr>
          <a:lstStyle>
            <a:lvl1pPr algn="r" defTabSz="925480">
              <a:defRPr sz="1200"/>
            </a:lvl1pPr>
          </a:lstStyle>
          <a:p>
            <a:pPr>
              <a:defRPr/>
            </a:pPr>
            <a:fld id="{331D675E-0299-428C-8E72-A68EBA237C80}" type="slidenum">
              <a:rPr lang="en-US"/>
              <a:pPr>
                <a:defRPr/>
              </a:pPr>
              <a:t>‹#›</a:t>
            </a:fld>
            <a:endParaRPr lang="en-US" dirty="0"/>
          </a:p>
        </p:txBody>
      </p:sp>
    </p:spTree>
    <p:extLst>
      <p:ext uri="{BB962C8B-B14F-4D97-AF65-F5344CB8AC3E}">
        <p14:creationId xmlns:p14="http://schemas.microsoft.com/office/powerpoint/2010/main" val="3020829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30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32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33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34</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35</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36</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37</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38</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39</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40</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41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42</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43</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44</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45</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46</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47</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48</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49</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50</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51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52</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53</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54</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55</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56</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57</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58</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59</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60</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61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62</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63</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64</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65</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66</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67</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68</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69</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70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85C87-CD9D-4267-8F9C-D8DD9D85A7F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8201" y="977960"/>
            <a:ext cx="2362200" cy="698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Tree>
    <p:extLst>
      <p:ext uri="{BB962C8B-B14F-4D97-AF65-F5344CB8AC3E}">
        <p14:creationId xmlns:p14="http://schemas.microsoft.com/office/powerpoint/2010/main" val="166530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900">
                <a:solidFill>
                  <a:srgbClr val="003399"/>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p>
        </p:txBody>
      </p:sp>
      <p:sp>
        <p:nvSpPr>
          <p:cNvPr id="5" name="Slide Number Placeholder 22"/>
          <p:cNvSpPr>
            <a:spLocks noGrp="1"/>
          </p:cNvSpPr>
          <p:nvPr>
            <p:ph type="sldNum" sz="quarter" idx="11"/>
          </p:nvPr>
        </p:nvSpPr>
        <p:spPr/>
        <p:txBody>
          <a:bodyPr/>
          <a:lstStyle>
            <a:lvl1pPr>
              <a:defRPr/>
            </a:lvl1pPr>
          </a:lstStyle>
          <a:p>
            <a:pPr>
              <a:defRPr/>
            </a:pPr>
            <a:fld id="{5CF6EA90-7901-442F-AE9E-7ED1763DB9BA}" type="slidenum">
              <a:rPr lang="en-US"/>
              <a:pPr>
                <a:defRPr/>
              </a:pPr>
              <a:t>‹#›</a:t>
            </a:fld>
            <a:endParaRPr lang="en-US" dirty="0"/>
          </a:p>
        </p:txBody>
      </p:sp>
    </p:spTree>
    <p:extLst>
      <p:ext uri="{BB962C8B-B14F-4D97-AF65-F5344CB8AC3E}">
        <p14:creationId xmlns:p14="http://schemas.microsoft.com/office/powerpoint/2010/main" val="824115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Straight Connector 12"/>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5FFFF8CC-18E9-406C-8E27-60FDAA19BDB6}" type="slidenum">
              <a:rPr lang="en-US"/>
              <a:pPr>
                <a:defRPr/>
              </a:pPr>
              <a:t>‹#›</a:t>
            </a:fld>
            <a:endParaRPr lang="en-US" dirty="0"/>
          </a:p>
        </p:txBody>
      </p:sp>
    </p:spTree>
    <p:extLst>
      <p:ext uri="{BB962C8B-B14F-4D97-AF65-F5344CB8AC3E}">
        <p14:creationId xmlns:p14="http://schemas.microsoft.com/office/powerpoint/2010/main" val="311058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p>
        </p:txBody>
      </p:sp>
      <p:sp>
        <p:nvSpPr>
          <p:cNvPr id="5" name="Slide Number Placeholder 22"/>
          <p:cNvSpPr>
            <a:spLocks noGrp="1"/>
          </p:cNvSpPr>
          <p:nvPr>
            <p:ph type="sldNum" sz="quarter" idx="11"/>
          </p:nvPr>
        </p:nvSpPr>
        <p:spPr/>
        <p:txBody>
          <a:bodyPr/>
          <a:lstStyle>
            <a:lvl1pPr>
              <a:defRPr/>
            </a:lvl1pPr>
          </a:lstStyle>
          <a:p>
            <a:pPr>
              <a:defRPr/>
            </a:pPr>
            <a:fld id="{B1440432-6F5C-489C-B3AD-A712008794EB}" type="slidenum">
              <a:rPr lang="en-US"/>
              <a:pPr>
                <a:defRPr/>
              </a:pPr>
              <a:t>‹#›</a:t>
            </a:fld>
            <a:endParaRPr lang="en-US" dirty="0"/>
          </a:p>
        </p:txBody>
      </p:sp>
    </p:spTree>
    <p:extLst>
      <p:ext uri="{BB962C8B-B14F-4D97-AF65-F5344CB8AC3E}">
        <p14:creationId xmlns:p14="http://schemas.microsoft.com/office/powerpoint/2010/main" val="509015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endParaRPr lang="en-US" dirty="0"/>
          </a:p>
        </p:txBody>
      </p:sp>
      <p:sp>
        <p:nvSpPr>
          <p:cNvPr id="7" name="Slide Number Placeholder 5"/>
          <p:cNvSpPr>
            <a:spLocks noGrp="1"/>
          </p:cNvSpPr>
          <p:nvPr>
            <p:ph type="sldNum" sz="quarter" idx="11"/>
          </p:nvPr>
        </p:nvSpPr>
        <p:spPr>
          <a:xfrm>
            <a:off x="1069975" y="6354763"/>
            <a:ext cx="1520825" cy="366712"/>
          </a:xfrm>
        </p:spPr>
        <p:txBody>
          <a:bodyPr/>
          <a:lstStyle>
            <a:lvl1pPr>
              <a:defRPr/>
            </a:lvl1pPr>
          </a:lstStyle>
          <a:p>
            <a:pPr>
              <a:defRPr/>
            </a:pPr>
            <a:fld id="{6D8F95B7-50FA-4F26-84D3-46856524CD84}" type="slidenum">
              <a:rPr lang="en-US"/>
              <a:pPr>
                <a:defRPr/>
              </a:pPr>
              <a:t>‹#›</a:t>
            </a:fld>
            <a:endParaRPr lang="en-US" dirty="0"/>
          </a:p>
        </p:txBody>
      </p:sp>
    </p:spTree>
    <p:extLst>
      <p:ext uri="{BB962C8B-B14F-4D97-AF65-F5344CB8AC3E}">
        <p14:creationId xmlns:p14="http://schemas.microsoft.com/office/powerpoint/2010/main" val="206734569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t>Click to edit Master title style</a:t>
            </a:r>
            <a:endParaRPr lang="en-US" dirty="0"/>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dirty="0"/>
          </a:p>
        </p:txBody>
      </p:sp>
      <p:sp>
        <p:nvSpPr>
          <p:cNvPr id="6" name="Slide Number Placeholder 22"/>
          <p:cNvSpPr>
            <a:spLocks noGrp="1"/>
          </p:cNvSpPr>
          <p:nvPr>
            <p:ph type="sldNum" sz="quarter" idx="11"/>
          </p:nvPr>
        </p:nvSpPr>
        <p:spPr/>
        <p:txBody>
          <a:bodyPr/>
          <a:lstStyle>
            <a:lvl1pPr>
              <a:defRPr/>
            </a:lvl1pPr>
          </a:lstStyle>
          <a:p>
            <a:pPr>
              <a:defRPr/>
            </a:pPr>
            <a:fld id="{BDD61025-C0A3-461D-BA87-85D3FBDC5CC7}" type="slidenum">
              <a:rPr lang="en-US"/>
              <a:pPr>
                <a:defRPr/>
              </a:pPr>
              <a:t>‹#›</a:t>
            </a:fld>
            <a:endParaRPr lang="en-US" dirty="0"/>
          </a:p>
        </p:txBody>
      </p:sp>
    </p:spTree>
    <p:extLst>
      <p:ext uri="{BB962C8B-B14F-4D97-AF65-F5344CB8AC3E}">
        <p14:creationId xmlns:p14="http://schemas.microsoft.com/office/powerpoint/2010/main" val="3823221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dirty="0"/>
          </a:p>
        </p:txBody>
      </p:sp>
      <p:sp>
        <p:nvSpPr>
          <p:cNvPr id="8" name="Slide Number Placeholder 22"/>
          <p:cNvSpPr>
            <a:spLocks noGrp="1"/>
          </p:cNvSpPr>
          <p:nvPr>
            <p:ph type="sldNum" sz="quarter" idx="11"/>
          </p:nvPr>
        </p:nvSpPr>
        <p:spPr/>
        <p:txBody>
          <a:bodyPr/>
          <a:lstStyle>
            <a:lvl1pPr>
              <a:defRPr/>
            </a:lvl1pPr>
          </a:lstStyle>
          <a:p>
            <a:pPr>
              <a:defRPr/>
            </a:pPr>
            <a:fld id="{35505F36-CADB-4D5E-8A3F-CEDB98EE39F8}" type="slidenum">
              <a:rPr lang="en-US"/>
              <a:pPr>
                <a:defRPr/>
              </a:pPr>
              <a:t>‹#›</a:t>
            </a:fld>
            <a:endParaRPr lang="en-US" dirty="0"/>
          </a:p>
        </p:txBody>
      </p:sp>
    </p:spTree>
    <p:extLst>
      <p:ext uri="{BB962C8B-B14F-4D97-AF65-F5344CB8AC3E}">
        <p14:creationId xmlns:p14="http://schemas.microsoft.com/office/powerpoint/2010/main" val="1276724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457200" y="228600"/>
            <a:ext cx="8229600" cy="914400"/>
          </a:xfrm>
        </p:spPr>
        <p:txBody>
          <a:bodyPr/>
          <a:lstStyle>
            <a:lvl1pPr>
              <a:defRPr sz="2900">
                <a:solidFill>
                  <a:srgbClr val="003399"/>
                </a:solidFill>
              </a:defRPr>
            </a:lvl1p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dirty="0"/>
          </a:p>
        </p:txBody>
      </p:sp>
      <p:sp>
        <p:nvSpPr>
          <p:cNvPr id="5" name="Footer Placeholder 3"/>
          <p:cNvSpPr>
            <a:spLocks noGrp="1"/>
          </p:cNvSpPr>
          <p:nvPr>
            <p:ph type="ftr" sz="quarter" idx="11"/>
          </p:nvPr>
        </p:nvSpPr>
        <p:spPr>
          <a:xfrm>
            <a:off x="2895600" y="6345237"/>
            <a:ext cx="3505200" cy="365125"/>
          </a:xfrm>
          <a:prstGeom prst="rect">
            <a:avLst/>
          </a:prstGeom>
        </p:spPr>
        <p:txBody>
          <a:bodyPr/>
          <a:lstStyle>
            <a:lvl1pPr>
              <a:defRPr/>
            </a:lvl1pPr>
          </a:lstStyle>
          <a:p>
            <a:pPr>
              <a:defRPr/>
            </a:pPr>
            <a:r>
              <a:rPr lang="en-US" smtClean="0"/>
              <a:t>Presented on April 25, 2016</a:t>
            </a: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503077AA-A30B-44EE-80ED-F4787BDB37B7}" type="slidenum">
              <a:rPr lang="en-US"/>
              <a:pPr>
                <a:defRPr/>
              </a:pPr>
              <a:t>‹#›</a:t>
            </a:fld>
            <a:endParaRPr lang="en-US" dirty="0"/>
          </a:p>
        </p:txBody>
      </p:sp>
    </p:spTree>
    <p:extLst>
      <p:ext uri="{BB962C8B-B14F-4D97-AF65-F5344CB8AC3E}">
        <p14:creationId xmlns:p14="http://schemas.microsoft.com/office/powerpoint/2010/main" val="485349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Date Placeholder 1"/>
          <p:cNvSpPr>
            <a:spLocks noGrp="1"/>
          </p:cNvSpPr>
          <p:nvPr>
            <p:ph type="dt" sz="half" idx="10"/>
          </p:nvPr>
        </p:nvSpPr>
        <p:spPr/>
        <p:txBody>
          <a:bodyPr/>
          <a:lstStyle>
            <a:lvl1pPr>
              <a:defRPr/>
            </a:lvl1pPr>
          </a:lstStyle>
          <a:p>
            <a:pPr>
              <a:defRPr/>
            </a:pPr>
            <a:endParaRPr lang="en-US" dirty="0"/>
          </a:p>
        </p:txBody>
      </p:sp>
      <p:sp>
        <p:nvSpPr>
          <p:cNvPr id="5" name="Footer Placeholder 2"/>
          <p:cNvSpPr>
            <a:spLocks noGrp="1"/>
          </p:cNvSpPr>
          <p:nvPr>
            <p:ph type="ftr" sz="quarter" idx="11"/>
          </p:nvPr>
        </p:nvSpPr>
        <p:spPr>
          <a:xfrm>
            <a:off x="2898775" y="6356350"/>
            <a:ext cx="3505200" cy="365125"/>
          </a:xfrm>
          <a:prstGeom prst="rect">
            <a:avLst/>
          </a:prstGeom>
        </p:spPr>
        <p:txBody>
          <a:bodyPr/>
          <a:lstStyle>
            <a:lvl1pPr>
              <a:defRPr/>
            </a:lvl1pPr>
          </a:lstStyle>
          <a:p>
            <a:pPr>
              <a:defRPr/>
            </a:pPr>
            <a:r>
              <a:rPr lang="en-US" smtClean="0"/>
              <a:t>Presented on April 25, 2016</a:t>
            </a:r>
            <a:endParaRPr lang="en-US" dirty="0"/>
          </a:p>
        </p:txBody>
      </p:sp>
      <p:sp>
        <p:nvSpPr>
          <p:cNvPr id="6" name="Slide Number Placeholder 3"/>
          <p:cNvSpPr>
            <a:spLocks noGrp="1"/>
          </p:cNvSpPr>
          <p:nvPr>
            <p:ph type="sldNum" sz="quarter" idx="12"/>
          </p:nvPr>
        </p:nvSpPr>
        <p:spPr/>
        <p:txBody>
          <a:bodyPr/>
          <a:lstStyle>
            <a:lvl1pPr>
              <a:defRPr/>
            </a:lvl1pPr>
          </a:lstStyle>
          <a:p>
            <a:pPr>
              <a:defRPr/>
            </a:pPr>
            <a:fld id="{68FA2BEA-11A7-4889-B441-14CDF2B30B32}" type="slidenum">
              <a:rPr lang="en-US"/>
              <a:pPr>
                <a:defRPr/>
              </a:pPr>
              <a:t>‹#›</a:t>
            </a:fld>
            <a:endParaRPr lang="en-US" dirty="0"/>
          </a:p>
        </p:txBody>
      </p:sp>
    </p:spTree>
    <p:extLst>
      <p:ext uri="{BB962C8B-B14F-4D97-AF65-F5344CB8AC3E}">
        <p14:creationId xmlns:p14="http://schemas.microsoft.com/office/powerpoint/2010/main" val="1987018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traight Connector 11"/>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endParaRPr lang="en-US" dirty="0"/>
          </a:p>
        </p:txBody>
      </p:sp>
      <p:sp>
        <p:nvSpPr>
          <p:cNvPr id="9" name="Footer Placeholder 5"/>
          <p:cNvSpPr>
            <a:spLocks noGrp="1"/>
          </p:cNvSpPr>
          <p:nvPr>
            <p:ph type="ftr" sz="quarter" idx="11"/>
          </p:nvPr>
        </p:nvSpPr>
        <p:spPr>
          <a:xfrm>
            <a:off x="2898775" y="6356350"/>
            <a:ext cx="3505200" cy="365125"/>
          </a:xfrm>
          <a:prstGeom prst="rect">
            <a:avLst/>
          </a:prstGeom>
        </p:spPr>
        <p:txBody>
          <a:bodyPr/>
          <a:lstStyle>
            <a:lvl1pPr>
              <a:defRPr/>
            </a:lvl1pPr>
          </a:lstStyle>
          <a:p>
            <a:pPr>
              <a:defRPr/>
            </a:pPr>
            <a:r>
              <a:rPr lang="en-US" smtClean="0"/>
              <a:t>Presented on April 25, 2016</a:t>
            </a: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36909C90-0931-4496-BB17-EA89188532C6}" type="slidenum">
              <a:rPr lang="en-US"/>
              <a:pPr>
                <a:defRPr/>
              </a:pPr>
              <a:t>‹#›</a:t>
            </a:fld>
            <a:endParaRPr lang="en-US" dirty="0"/>
          </a:p>
        </p:txBody>
      </p:sp>
    </p:spTree>
    <p:extLst>
      <p:ext uri="{BB962C8B-B14F-4D97-AF65-F5344CB8AC3E}">
        <p14:creationId xmlns:p14="http://schemas.microsoft.com/office/powerpoint/2010/main" val="3704951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dirty="0"/>
          </a:p>
        </p:txBody>
      </p:sp>
      <p:sp>
        <p:nvSpPr>
          <p:cNvPr id="9" name="Footer Placeholder 5"/>
          <p:cNvSpPr>
            <a:spLocks noGrp="1"/>
          </p:cNvSpPr>
          <p:nvPr>
            <p:ph type="ftr" sz="quarter" idx="11"/>
          </p:nvPr>
        </p:nvSpPr>
        <p:spPr>
          <a:xfrm>
            <a:off x="2898775" y="6356350"/>
            <a:ext cx="3505200" cy="365125"/>
          </a:xfrm>
          <a:prstGeom prst="rect">
            <a:avLst/>
          </a:prstGeom>
        </p:spPr>
        <p:txBody>
          <a:bodyPr/>
          <a:lstStyle>
            <a:lvl1pPr>
              <a:defRPr/>
            </a:lvl1pPr>
          </a:lstStyle>
          <a:p>
            <a:pPr>
              <a:defRPr/>
            </a:pPr>
            <a:r>
              <a:rPr lang="en-US" smtClean="0"/>
              <a:t>Presented on April 25, 2016</a:t>
            </a: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723272BB-3821-44AB-A500-34E2CE1FC4F9}" type="slidenum">
              <a:rPr lang="en-US"/>
              <a:pPr>
                <a:defRPr/>
              </a:pPr>
              <a:t>‹#›</a:t>
            </a:fld>
            <a:endParaRPr lang="en-US" dirty="0"/>
          </a:p>
        </p:txBody>
      </p:sp>
    </p:spTree>
    <p:extLst>
      <p:ext uri="{BB962C8B-B14F-4D97-AF65-F5344CB8AC3E}">
        <p14:creationId xmlns:p14="http://schemas.microsoft.com/office/powerpoint/2010/main" val="379252872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4527550" y="6423025"/>
            <a:ext cx="2289175" cy="365125"/>
          </a:xfrm>
          <a:prstGeom prst="rect">
            <a:avLst/>
          </a:prstGeom>
        </p:spPr>
        <p:txBody>
          <a:bodyPr vert="horz"/>
          <a:lstStyle>
            <a:lvl1pPr algn="l" eaLnBrk="1" latinLnBrk="0" hangingPunct="1">
              <a:defRPr kumimoji="0" sz="1400">
                <a:solidFill>
                  <a:schemeClr val="tx2"/>
                </a:solidFill>
              </a:defRPr>
            </a:lvl1pPr>
          </a:lstStyle>
          <a:p>
            <a:pPr>
              <a:defRPr/>
            </a:pPr>
            <a:endParaRPr lang="en-US" dirty="0"/>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a:solidFill>
                  <a:schemeClr val="tx2"/>
                </a:solidFill>
              </a:defRPr>
            </a:lvl1pPr>
          </a:lstStyle>
          <a:p>
            <a:pPr>
              <a:defRPr/>
            </a:pPr>
            <a:fld id="{609A7379-5BDE-4B5E-A5D5-9FB77588F849}" type="slidenum">
              <a:rPr lang="en-US"/>
              <a:pPr>
                <a:defRPr/>
              </a:pPr>
              <a:t>‹#›</a:t>
            </a:fld>
            <a:endParaRPr lang="en-US" dirty="0"/>
          </a:p>
        </p:txBody>
      </p:sp>
      <p:sp>
        <p:nvSpPr>
          <p:cNvPr id="1030" name="Straight Connector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31" name="Straight Connector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pic>
        <p:nvPicPr>
          <p:cNvPr id="1033" name="Picture 1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16725" y="6076950"/>
            <a:ext cx="18700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0" r:id="rId1"/>
    <p:sldLayoutId id="2147483776" r:id="rId2"/>
    <p:sldLayoutId id="2147483781" r:id="rId3"/>
    <p:sldLayoutId id="2147483777" r:id="rId4"/>
    <p:sldLayoutId id="2147483778" r:id="rId5"/>
    <p:sldLayoutId id="2147483782" r:id="rId6"/>
    <p:sldLayoutId id="2147483783" r:id="rId7"/>
    <p:sldLayoutId id="2147483784" r:id="rId8"/>
    <p:sldLayoutId id="2147483785" r:id="rId9"/>
    <p:sldLayoutId id="2147483779" r:id="rId10"/>
    <p:sldLayoutId id="2147483786" r:id="rId11"/>
  </p:sldLayoutIdLst>
  <p:hf sldNum="0" hdr="0" dt="0"/>
  <p:txStyles>
    <p:titleStyle>
      <a:lvl1pPr algn="l" rtl="0" eaLnBrk="0" fontAlgn="base" hangingPunct="0">
        <a:spcBef>
          <a:spcPct val="0"/>
        </a:spcBef>
        <a:spcAft>
          <a:spcPct val="0"/>
        </a:spcAft>
        <a:defRPr sz="2900" kern="1200">
          <a:solidFill>
            <a:srgbClr val="003399"/>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hyperlink" Target="mailto:Joel.Rudnick@ppsv.com" TargetMode="External"/><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438400"/>
            <a:ext cx="8839200" cy="1066800"/>
          </a:xfrm>
        </p:spPr>
        <p:txBody>
          <a:bodyPr>
            <a:noAutofit/>
          </a:bodyPr>
          <a:lstStyle/>
          <a:p>
            <a:pPr algn="ctr"/>
            <a:r>
              <a:rPr lang="en-US" sz="2800" b="1" dirty="0" smtClean="0">
                <a:solidFill>
                  <a:srgbClr val="003399"/>
                </a:solidFill>
                <a:latin typeface="Bookman Old Style" panose="02050604050505020204" pitchFamily="18" charset="0"/>
              </a:rPr>
              <a:t>Trending Legal Issues In Higher Education</a:t>
            </a:r>
            <a:endParaRPr lang="en-US" sz="2800" b="1" dirty="0">
              <a:solidFill>
                <a:srgbClr val="003399"/>
              </a:solidFill>
              <a:effectLst>
                <a:outerShdw blurRad="38100" dist="38100" dir="2700000" algn="tl">
                  <a:srgbClr val="000000">
                    <a:alpha val="43137"/>
                  </a:srgbClr>
                </a:outerShdw>
              </a:effectLst>
              <a:latin typeface="Bookman Old Style" panose="02050604050505020204" pitchFamily="18" charset="0"/>
            </a:endParaRPr>
          </a:p>
        </p:txBody>
      </p:sp>
      <p:sp>
        <p:nvSpPr>
          <p:cNvPr id="3" name="Subtitle 2"/>
          <p:cNvSpPr>
            <a:spLocks noGrp="1"/>
          </p:cNvSpPr>
          <p:nvPr>
            <p:ph type="subTitle" idx="1"/>
          </p:nvPr>
        </p:nvSpPr>
        <p:spPr>
          <a:xfrm>
            <a:off x="609600" y="3352800"/>
            <a:ext cx="7924800" cy="2362200"/>
          </a:xfrm>
        </p:spPr>
        <p:txBody>
          <a:bodyPr>
            <a:noAutofit/>
          </a:bodyPr>
          <a:lstStyle/>
          <a:p>
            <a:pPr algn="ctr">
              <a:spcBef>
                <a:spcPts val="0"/>
              </a:spcBef>
            </a:pPr>
            <a:r>
              <a:rPr lang="en-US" sz="1400" b="1" i="1" dirty="0">
                <a:solidFill>
                  <a:schemeClr val="tx1"/>
                </a:solidFill>
                <a:latin typeface="Bookman Old Style" panose="02050604050505020204" pitchFamily="18" charset="0"/>
                <a:cs typeface="Times New Roman" panose="02020603050405020304" pitchFamily="18" charset="0"/>
              </a:rPr>
              <a:t>Presented </a:t>
            </a:r>
            <a:r>
              <a:rPr lang="en-US" sz="1400" b="1" i="1" dirty="0" smtClean="0">
                <a:solidFill>
                  <a:schemeClr val="tx1"/>
                </a:solidFill>
                <a:latin typeface="Bookman Old Style" panose="02050604050505020204" pitchFamily="18" charset="0"/>
                <a:cs typeface="Times New Roman" panose="02020603050405020304" pitchFamily="18" charset="0"/>
              </a:rPr>
              <a:t>to</a:t>
            </a:r>
          </a:p>
          <a:p>
            <a:pPr algn="ctr"/>
            <a:r>
              <a:rPr lang="en-US" sz="1800" b="1" dirty="0" smtClean="0">
                <a:solidFill>
                  <a:schemeClr val="tx1"/>
                </a:solidFill>
                <a:latin typeface="Bookman Old Style" panose="02050604050505020204" pitchFamily="18" charset="0"/>
              </a:rPr>
              <a:t>Coalition of State University Aid Administrators</a:t>
            </a:r>
          </a:p>
          <a:p>
            <a:pPr algn="ctr">
              <a:spcBef>
                <a:spcPts val="0"/>
              </a:spcBef>
            </a:pPr>
            <a:r>
              <a:rPr lang="en-US" sz="1800" b="1" dirty="0" smtClean="0">
                <a:solidFill>
                  <a:schemeClr val="tx1"/>
                </a:solidFill>
                <a:latin typeface="Bookman Old Style" panose="02050604050505020204" pitchFamily="18" charset="0"/>
              </a:rPr>
              <a:t>Annual Conference</a:t>
            </a:r>
          </a:p>
          <a:p>
            <a:pPr algn="ctr">
              <a:spcBef>
                <a:spcPts val="0"/>
              </a:spcBef>
            </a:pPr>
            <a:r>
              <a:rPr lang="en-US" sz="1800" b="1" dirty="0" smtClean="0">
                <a:solidFill>
                  <a:schemeClr val="tx1"/>
                </a:solidFill>
                <a:latin typeface="Bookman Old Style" panose="02050604050505020204" pitchFamily="18" charset="0"/>
              </a:rPr>
              <a:t>Monday, April 25, 2016</a:t>
            </a:r>
          </a:p>
          <a:p>
            <a:pPr algn="ctr">
              <a:spcBef>
                <a:spcPts val="0"/>
              </a:spcBef>
            </a:pPr>
            <a:r>
              <a:rPr lang="en-US" sz="1800" b="1" dirty="0" smtClean="0">
                <a:solidFill>
                  <a:schemeClr val="tx1"/>
                </a:solidFill>
                <a:latin typeface="Bookman Old Style" panose="02050604050505020204" pitchFamily="18" charset="0"/>
              </a:rPr>
              <a:t>San Diego, CA</a:t>
            </a:r>
          </a:p>
          <a:p>
            <a:pPr algn="ctr"/>
            <a:endParaRPr lang="en-US" sz="1400" b="1" i="1" dirty="0" smtClean="0">
              <a:solidFill>
                <a:schemeClr val="tx1"/>
              </a:solidFill>
              <a:latin typeface="Bookman Old Style" panose="02050604050505020204" pitchFamily="18" charset="0"/>
              <a:cs typeface="Times New Roman" panose="02020603050405020304" pitchFamily="18" charset="0"/>
            </a:endParaRPr>
          </a:p>
          <a:p>
            <a:pPr algn="ctr"/>
            <a:r>
              <a:rPr lang="en-US" sz="1400" b="1" i="1" dirty="0" smtClean="0">
                <a:solidFill>
                  <a:schemeClr val="tx1"/>
                </a:solidFill>
                <a:latin typeface="Bookman Old Style" panose="02050604050505020204" pitchFamily="18" charset="0"/>
                <a:cs typeface="Times New Roman" panose="02020603050405020304" pitchFamily="18" charset="0"/>
              </a:rPr>
              <a:t>Presented by</a:t>
            </a:r>
          </a:p>
          <a:p>
            <a:pPr algn="ctr">
              <a:lnSpc>
                <a:spcPct val="120000"/>
              </a:lnSpc>
              <a:spcBef>
                <a:spcPts val="0"/>
              </a:spcBef>
              <a:defRPr/>
            </a:pPr>
            <a:r>
              <a:rPr lang="en-US" sz="1700" b="1" dirty="0" smtClean="0">
                <a:solidFill>
                  <a:schemeClr val="tx1"/>
                </a:solidFill>
                <a:latin typeface="Bookman Old Style" panose="02050604050505020204" pitchFamily="18" charset="0"/>
                <a:cs typeface="Times New Roman" panose="02020603050405020304" pitchFamily="18" charset="0"/>
              </a:rPr>
              <a:t>Joel </a:t>
            </a:r>
            <a:r>
              <a:rPr lang="en-US" sz="1700" b="1" dirty="0">
                <a:solidFill>
                  <a:schemeClr val="tx1"/>
                </a:solidFill>
                <a:latin typeface="Bookman Old Style" panose="02050604050505020204" pitchFamily="18" charset="0"/>
                <a:cs typeface="Times New Roman" panose="02020603050405020304" pitchFamily="18" charset="0"/>
              </a:rPr>
              <a:t>M. Rudnick</a:t>
            </a:r>
            <a:r>
              <a:rPr lang="en-US" sz="1400" dirty="0">
                <a:solidFill>
                  <a:schemeClr val="tx1"/>
                </a:solidFill>
                <a:latin typeface="Bookman Old Style" panose="02050604050505020204" pitchFamily="18" charset="0"/>
                <a:cs typeface="Times New Roman" panose="02020603050405020304" pitchFamily="18" charset="0"/>
              </a:rPr>
              <a:t>, </a:t>
            </a:r>
            <a:r>
              <a:rPr lang="en-US" sz="1400" dirty="0" smtClean="0">
                <a:solidFill>
                  <a:schemeClr val="tx1"/>
                </a:solidFill>
                <a:latin typeface="Bookman Old Style" panose="02050604050505020204" pitchFamily="18" charset="0"/>
                <a:cs typeface="Times New Roman" panose="02020603050405020304" pitchFamily="18" charset="0"/>
              </a:rPr>
              <a:t>Principal, Powers </a:t>
            </a:r>
            <a:r>
              <a:rPr lang="en-US" sz="1400" dirty="0">
                <a:solidFill>
                  <a:schemeClr val="tx1"/>
                </a:solidFill>
                <a:latin typeface="Bookman Old Style" panose="02050604050505020204" pitchFamily="18" charset="0"/>
                <a:cs typeface="Times New Roman" panose="02020603050405020304" pitchFamily="18" charset="0"/>
              </a:rPr>
              <a:t>Pyles Sutter &amp; Verville PC</a:t>
            </a:r>
          </a:p>
        </p:txBody>
      </p:sp>
      <p:sp>
        <p:nvSpPr>
          <p:cNvPr id="4" name="Title 1"/>
          <p:cNvSpPr txBox="1">
            <a:spLocks/>
          </p:cNvSpPr>
          <p:nvPr/>
        </p:nvSpPr>
        <p:spPr bwMode="auto">
          <a:xfrm>
            <a:off x="1086485" y="5867400"/>
            <a:ext cx="6971030" cy="533400"/>
          </a:xfrm>
          <a:prstGeom prst="rect">
            <a:avLst/>
          </a:prstGeom>
          <a:noFill/>
          <a:ln w="9525">
            <a:noFill/>
            <a:miter lim="800000"/>
            <a:headEnd/>
            <a:tailEnd/>
          </a:ln>
        </p:spPr>
        <p:txBody>
          <a:bodyPr wrap="square" anchor="b"/>
          <a:lstStyle/>
          <a:p>
            <a:pPr marL="0" marR="0" algn="ctr" fontAlgn="base">
              <a:spcBef>
                <a:spcPts val="0"/>
              </a:spcBef>
              <a:spcAft>
                <a:spcPts val="0"/>
              </a:spcAft>
            </a:pPr>
            <a:r>
              <a:rPr lang="en-US" sz="1300" kern="1200" dirty="0">
                <a:solidFill>
                  <a:srgbClr val="1F497D"/>
                </a:solidFill>
                <a:effectLst/>
                <a:latin typeface="Tw Cen MT"/>
                <a:ea typeface="Times New Roman"/>
                <a:cs typeface="Times New Roman"/>
              </a:rPr>
              <a:t>Powers Pyles Sutter &amp; Verville PC     1501 M Street, NW, 7th Floor, Washington, DC 20005</a:t>
            </a:r>
            <a:br>
              <a:rPr lang="en-US" sz="1300" kern="1200" dirty="0">
                <a:solidFill>
                  <a:srgbClr val="1F497D"/>
                </a:solidFill>
                <a:effectLst/>
                <a:latin typeface="Tw Cen MT"/>
                <a:ea typeface="Times New Roman"/>
                <a:cs typeface="Times New Roman"/>
              </a:rPr>
            </a:br>
            <a:r>
              <a:rPr lang="en-US" sz="1300" kern="1200" dirty="0">
                <a:solidFill>
                  <a:srgbClr val="1F497D"/>
                </a:solidFill>
                <a:effectLst/>
                <a:latin typeface="Tw Cen MT"/>
                <a:ea typeface="Times New Roman"/>
                <a:cs typeface="Times New Roman"/>
              </a:rPr>
              <a:t>Phone: </a:t>
            </a:r>
            <a:r>
              <a:rPr lang="en-US" sz="1300" kern="1200" dirty="0" smtClean="0">
                <a:solidFill>
                  <a:srgbClr val="1F497D"/>
                </a:solidFill>
                <a:effectLst/>
                <a:latin typeface="Tw Cen MT"/>
                <a:ea typeface="Times New Roman"/>
                <a:cs typeface="Times New Roman"/>
              </a:rPr>
              <a:t>202-466-6550     </a:t>
            </a:r>
            <a:r>
              <a:rPr lang="en-US" sz="1300" kern="1200" dirty="0">
                <a:solidFill>
                  <a:srgbClr val="1F497D"/>
                </a:solidFill>
                <a:effectLst/>
                <a:latin typeface="Tw Cen MT"/>
                <a:ea typeface="Times New Roman"/>
                <a:cs typeface="Times New Roman"/>
              </a:rPr>
              <a:t>Fax: 202-785-1756     E-mail:  </a:t>
            </a:r>
            <a:r>
              <a:rPr lang="en-US" sz="1300" kern="1200" dirty="0" smtClean="0">
                <a:solidFill>
                  <a:srgbClr val="1F497D"/>
                </a:solidFill>
                <a:effectLst/>
                <a:latin typeface="Tw Cen MT"/>
                <a:ea typeface="Times New Roman"/>
                <a:cs typeface="Times New Roman"/>
              </a:rPr>
              <a:t>Joel.Rudnick@ppsv.com     </a:t>
            </a:r>
            <a:r>
              <a:rPr lang="en-US" sz="1300" kern="1200" dirty="0">
                <a:solidFill>
                  <a:srgbClr val="1F497D"/>
                </a:solidFill>
                <a:effectLst/>
                <a:latin typeface="Tw Cen MT"/>
                <a:ea typeface="Times New Roman"/>
                <a:cs typeface="Times New Roman"/>
              </a:rPr>
              <a:t>www.ppsv.com</a:t>
            </a:r>
            <a:endParaRPr lang="en-US" sz="1200" dirty="0">
              <a:effectLst/>
              <a:latin typeface="Times New Roman"/>
              <a:ea typeface="Times New Roman"/>
            </a:endParaRPr>
          </a:p>
        </p:txBody>
      </p:sp>
    </p:spTree>
    <p:extLst>
      <p:ext uri="{BB962C8B-B14F-4D97-AF65-F5344CB8AC3E}">
        <p14:creationId xmlns:p14="http://schemas.microsoft.com/office/powerpoint/2010/main" val="3451309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003399"/>
                </a:solidFill>
              </a:rPr>
              <a:t>Recent and Anticipated Enforcement </a:t>
            </a:r>
            <a:r>
              <a:rPr lang="en-US" sz="3200" dirty="0"/>
              <a:t>Trends – cont’d</a:t>
            </a:r>
            <a:endParaRPr lang="en-US" sz="3200" dirty="0">
              <a:solidFill>
                <a:srgbClr val="003399"/>
              </a:solidFill>
            </a:endParaRPr>
          </a:p>
        </p:txBody>
      </p:sp>
      <p:sp>
        <p:nvSpPr>
          <p:cNvPr id="3" name="Content Placeholder 2"/>
          <p:cNvSpPr txBox="1">
            <a:spLocks/>
          </p:cNvSpPr>
          <p:nvPr/>
        </p:nvSpPr>
        <p:spPr>
          <a:xfrm>
            <a:off x="533400" y="1219200"/>
            <a:ext cx="8153400" cy="49377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200"/>
              </a:spcAft>
              <a:buClr>
                <a:srgbClr val="BF2F8F"/>
              </a:buClr>
              <a:buNone/>
            </a:pPr>
            <a:r>
              <a:rPr lang="en-US" sz="2800" dirty="0" smtClean="0">
                <a:ea typeface="Verdana" panose="020B0604030504040204" pitchFamily="34" charset="0"/>
                <a:cs typeface="Verdana" panose="020B0604030504040204" pitchFamily="34" charset="0"/>
              </a:rPr>
              <a:t>Consequences of Noncompliance:</a:t>
            </a:r>
          </a:p>
          <a:p>
            <a:pPr>
              <a:buClr>
                <a:srgbClr val="BF2F8F"/>
              </a:buClr>
            </a:pPr>
            <a:r>
              <a:rPr lang="en-US" sz="2600" dirty="0" smtClean="0"/>
              <a:t>HCM2 Causes (examples):</a:t>
            </a:r>
          </a:p>
          <a:p>
            <a:pPr lvl="1" indent="-461963">
              <a:spcBef>
                <a:spcPts val="200"/>
              </a:spcBef>
              <a:buClr>
                <a:srgbClr val="BF2F8F"/>
              </a:buClr>
              <a:buFont typeface="Arial" panose="020B0604020202020204" pitchFamily="34" charset="0"/>
              <a:buChar char="•"/>
            </a:pPr>
            <a:r>
              <a:rPr lang="en-US" sz="2300" dirty="0" smtClean="0"/>
              <a:t>Program Review, particularly if Severe </a:t>
            </a:r>
            <a:r>
              <a:rPr lang="en-US" sz="2300" dirty="0"/>
              <a:t>Findings of Noncompliance</a:t>
            </a:r>
          </a:p>
          <a:p>
            <a:pPr lvl="1" indent="-461963">
              <a:spcBef>
                <a:spcPts val="200"/>
              </a:spcBef>
              <a:buClr>
                <a:srgbClr val="BF2F8F"/>
              </a:buClr>
              <a:buFont typeface="Arial" panose="020B0604020202020204" pitchFamily="34" charset="0"/>
              <a:buChar char="•"/>
            </a:pPr>
            <a:r>
              <a:rPr lang="en-US" sz="2300" dirty="0" smtClean="0"/>
              <a:t>Administrative </a:t>
            </a:r>
            <a:r>
              <a:rPr lang="en-US" sz="2300" dirty="0"/>
              <a:t>Capability </a:t>
            </a:r>
          </a:p>
          <a:p>
            <a:pPr lvl="1" indent="-461963">
              <a:spcBef>
                <a:spcPts val="200"/>
              </a:spcBef>
              <a:buClr>
                <a:srgbClr val="BF2F8F"/>
              </a:buClr>
              <a:buFont typeface="Arial" panose="020B0604020202020204" pitchFamily="34" charset="0"/>
              <a:buChar char="•"/>
            </a:pPr>
            <a:r>
              <a:rPr lang="en-US" sz="2300" dirty="0" smtClean="0"/>
              <a:t>Accreditation Problems</a:t>
            </a:r>
          </a:p>
          <a:p>
            <a:pPr lvl="1" indent="-461963">
              <a:spcBef>
                <a:spcPts val="200"/>
              </a:spcBef>
              <a:buClr>
                <a:srgbClr val="BF2F8F"/>
              </a:buClr>
              <a:buFont typeface="Arial" panose="020B0604020202020204" pitchFamily="34" charset="0"/>
              <a:buChar char="•"/>
            </a:pPr>
            <a:r>
              <a:rPr lang="en-US" sz="2300" dirty="0"/>
              <a:t>Financial Responsibility </a:t>
            </a:r>
          </a:p>
          <a:p>
            <a:pPr lvl="1" indent="-461963">
              <a:spcBef>
                <a:spcPts val="200"/>
              </a:spcBef>
              <a:buClr>
                <a:srgbClr val="BF2F8F"/>
              </a:buClr>
              <a:buFont typeface="Arial" panose="020B0604020202020204" pitchFamily="34" charset="0"/>
              <a:buChar char="•"/>
            </a:pPr>
            <a:r>
              <a:rPr lang="en-US" sz="2300" dirty="0" smtClean="0"/>
              <a:t>Change In Ownership Eligibility Problems</a:t>
            </a:r>
          </a:p>
          <a:p>
            <a:pPr lvl="1" indent="-461963">
              <a:spcBef>
                <a:spcPts val="200"/>
              </a:spcBef>
              <a:buClr>
                <a:srgbClr val="BF2F8F"/>
              </a:buClr>
              <a:buFont typeface="Arial" panose="020B0604020202020204" pitchFamily="34" charset="0"/>
              <a:buChar char="•"/>
            </a:pPr>
            <a:r>
              <a:rPr lang="en-US" sz="2300" dirty="0"/>
              <a:t>Audit Late/Missing </a:t>
            </a:r>
          </a:p>
          <a:p>
            <a:pPr lvl="1" indent="-461963">
              <a:spcBef>
                <a:spcPts val="200"/>
              </a:spcBef>
              <a:buClr>
                <a:srgbClr val="BF2F8F"/>
              </a:buClr>
              <a:buFont typeface="Arial" panose="020B0604020202020204" pitchFamily="34" charset="0"/>
              <a:buChar char="•"/>
            </a:pPr>
            <a:r>
              <a:rPr lang="en-US" sz="2300" dirty="0" smtClean="0"/>
              <a:t>Other (CDR, Financial Statement Late/Missing, OIG Investigation, etc.)</a:t>
            </a:r>
          </a:p>
          <a:p>
            <a:endParaRPr lang="en-US" sz="2300" dirty="0" smtClean="0"/>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3898379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1143000"/>
          </a:xfrm>
        </p:spPr>
        <p:txBody>
          <a:bodyPr>
            <a:normAutofit/>
          </a:bodyPr>
          <a:lstStyle/>
          <a:p>
            <a:r>
              <a:rPr lang="en-US" sz="2900" dirty="0">
                <a:solidFill>
                  <a:srgbClr val="003399"/>
                </a:solidFill>
              </a:rPr>
              <a:t>Recent and </a:t>
            </a:r>
            <a:r>
              <a:rPr lang="en-US" sz="2900" dirty="0" smtClean="0">
                <a:solidFill>
                  <a:srgbClr val="003399"/>
                </a:solidFill>
              </a:rPr>
              <a:t>Anticipated Enforcement Trends</a:t>
            </a:r>
            <a:r>
              <a:rPr lang="en-US" sz="2800" dirty="0"/>
              <a:t> – cont’d</a:t>
            </a:r>
            <a:endParaRPr lang="en-US" sz="2900" dirty="0">
              <a:solidFill>
                <a:srgbClr val="003399"/>
              </a:solidFill>
            </a:endParaRPr>
          </a:p>
        </p:txBody>
      </p:sp>
      <p:sp>
        <p:nvSpPr>
          <p:cNvPr id="3" name="Content Placeholder 2"/>
          <p:cNvSpPr txBox="1">
            <a:spLocks/>
          </p:cNvSpPr>
          <p:nvPr/>
        </p:nvSpPr>
        <p:spPr>
          <a:xfrm>
            <a:off x="457200" y="1295400"/>
            <a:ext cx="8229600" cy="4800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4950" indent="0">
              <a:buClr>
                <a:srgbClr val="BF2F8F"/>
              </a:buClr>
              <a:buNone/>
              <a:defRPr/>
            </a:pPr>
            <a:r>
              <a:rPr lang="en-US" sz="2800" b="1" dirty="0" smtClean="0"/>
              <a:t>USED Strategic Plan for FY 2014-2018</a:t>
            </a:r>
          </a:p>
          <a:p>
            <a:pPr marL="234950" indent="0">
              <a:buClr>
                <a:srgbClr val="BF2F8F"/>
              </a:buClr>
              <a:buNone/>
              <a:defRPr/>
            </a:pPr>
            <a:r>
              <a:rPr lang="en-US" sz="2200" b="1" dirty="0" smtClean="0"/>
              <a:t>Strategic Goals #1 (Postsecondary Education, Career and Technical Education, and Adult Education):  </a:t>
            </a:r>
          </a:p>
          <a:p>
            <a:pPr marL="727075" indent="-457200">
              <a:spcBef>
                <a:spcPts val="600"/>
              </a:spcBef>
              <a:buClr>
                <a:srgbClr val="BF2F8F"/>
              </a:buClr>
              <a:defRPr/>
            </a:pPr>
            <a:r>
              <a:rPr lang="en-US" sz="2600" dirty="0" smtClean="0"/>
              <a:t>Increase college access, affordability, quality, and completion…</a:t>
            </a:r>
          </a:p>
          <a:p>
            <a:pPr marL="727075" indent="-457200">
              <a:spcBef>
                <a:spcPts val="600"/>
              </a:spcBef>
              <a:buClr>
                <a:srgbClr val="BF2F8F"/>
              </a:buClr>
              <a:defRPr/>
            </a:pPr>
            <a:r>
              <a:rPr lang="en-US" sz="2600" dirty="0" smtClean="0"/>
              <a:t>Particular focus on underrepresented and underprepared, such as:</a:t>
            </a:r>
          </a:p>
          <a:p>
            <a:pPr marL="1189038" lvl="1" indent="-457200">
              <a:spcBef>
                <a:spcPts val="600"/>
              </a:spcBef>
              <a:buClr>
                <a:srgbClr val="BF2F8F"/>
              </a:buClr>
              <a:buFont typeface="Arial" panose="020B0604020202020204" pitchFamily="34" charset="0"/>
              <a:buChar char="•"/>
              <a:defRPr/>
            </a:pPr>
            <a:r>
              <a:rPr lang="en-US" sz="2400" dirty="0" smtClean="0"/>
              <a:t>Low-income and first-generation students</a:t>
            </a:r>
          </a:p>
          <a:p>
            <a:pPr marL="1189038" lvl="1" indent="-457200">
              <a:spcBef>
                <a:spcPts val="600"/>
              </a:spcBef>
              <a:buClr>
                <a:srgbClr val="BF2F8F"/>
              </a:buClr>
              <a:buFont typeface="Arial" panose="020B0604020202020204" pitchFamily="34" charset="0"/>
              <a:buChar char="•"/>
              <a:defRPr/>
            </a:pPr>
            <a:r>
              <a:rPr lang="en-US" sz="2400" dirty="0" smtClean="0"/>
              <a:t>English learners</a:t>
            </a:r>
          </a:p>
          <a:p>
            <a:pPr marL="1189038" lvl="1" indent="-457200">
              <a:spcBef>
                <a:spcPts val="600"/>
              </a:spcBef>
              <a:buClr>
                <a:srgbClr val="BF2F8F"/>
              </a:buClr>
              <a:buFont typeface="Arial" panose="020B0604020202020204" pitchFamily="34" charset="0"/>
              <a:buChar char="•"/>
              <a:defRPr/>
            </a:pPr>
            <a:r>
              <a:rPr lang="en-US" sz="2400" dirty="0" smtClean="0"/>
              <a:t>Individuals with disabilities</a:t>
            </a:r>
          </a:p>
          <a:p>
            <a:pPr marL="1189038" lvl="1" indent="-457200">
              <a:spcBef>
                <a:spcPts val="600"/>
              </a:spcBef>
              <a:buClr>
                <a:srgbClr val="BF2F8F"/>
              </a:buClr>
              <a:buFont typeface="Arial" panose="020B0604020202020204" pitchFamily="34" charset="0"/>
              <a:buChar char="•"/>
              <a:defRPr/>
            </a:pPr>
            <a:r>
              <a:rPr lang="en-US" sz="2400" dirty="0" smtClean="0"/>
              <a:t>Adults without high school diplomas</a:t>
            </a:r>
          </a:p>
          <a:p>
            <a:endParaRPr lang="en-US" dirty="0"/>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344285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1143000"/>
          </a:xfrm>
        </p:spPr>
        <p:txBody>
          <a:bodyPr>
            <a:normAutofit/>
          </a:bodyPr>
          <a:lstStyle/>
          <a:p>
            <a:r>
              <a:rPr lang="en-US" sz="2900" dirty="0">
                <a:solidFill>
                  <a:srgbClr val="003399"/>
                </a:solidFill>
              </a:rPr>
              <a:t>Recent and </a:t>
            </a:r>
            <a:r>
              <a:rPr lang="en-US" sz="2900" dirty="0" smtClean="0">
                <a:solidFill>
                  <a:srgbClr val="003399"/>
                </a:solidFill>
              </a:rPr>
              <a:t>Anticipated Enforcement Trends</a:t>
            </a:r>
            <a:r>
              <a:rPr lang="en-US" sz="2800" dirty="0"/>
              <a:t> – cont’d</a:t>
            </a:r>
            <a:endParaRPr lang="en-US" sz="2900" dirty="0">
              <a:solidFill>
                <a:srgbClr val="003399"/>
              </a:solidFill>
            </a:endParaRPr>
          </a:p>
        </p:txBody>
      </p:sp>
      <p:sp>
        <p:nvSpPr>
          <p:cNvPr id="3" name="Content Placeholder 2"/>
          <p:cNvSpPr txBox="1">
            <a:spLocks/>
          </p:cNvSpPr>
          <p:nvPr/>
        </p:nvSpPr>
        <p:spPr>
          <a:xfrm>
            <a:off x="457200" y="1295400"/>
            <a:ext cx="8229600" cy="4724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912" indent="0">
              <a:buClr>
                <a:srgbClr val="BF2F8F"/>
              </a:buClr>
              <a:buNone/>
              <a:defRPr/>
            </a:pPr>
            <a:r>
              <a:rPr lang="en-US" sz="2600" b="1" dirty="0" smtClean="0"/>
              <a:t>USED Strategic Plan for FY 2014-2018 </a:t>
            </a:r>
          </a:p>
          <a:p>
            <a:pPr marL="519112" indent="-457200">
              <a:buClr>
                <a:srgbClr val="BF2F8F"/>
              </a:buClr>
              <a:defRPr/>
            </a:pPr>
            <a:r>
              <a:rPr lang="en-US" sz="2400" dirty="0" smtClean="0"/>
              <a:t>Measures of Success:</a:t>
            </a:r>
          </a:p>
          <a:p>
            <a:pPr marL="1463675" lvl="2" indent="-457200">
              <a:spcBef>
                <a:spcPts val="0"/>
              </a:spcBef>
              <a:buClr>
                <a:srgbClr val="BF2F8F"/>
              </a:buClr>
              <a:buSzPct val="100000"/>
              <a:buFont typeface="Arial" panose="020B0604020202020204" pitchFamily="34" charset="0"/>
              <a:buChar char="•"/>
              <a:defRPr/>
            </a:pPr>
            <a:r>
              <a:rPr lang="en-US" sz="2200" dirty="0" smtClean="0"/>
              <a:t>Reduce rate of increase in average net price of public 2- and 4-year institutions</a:t>
            </a:r>
          </a:p>
          <a:p>
            <a:pPr marL="1463675" lvl="2" indent="-457200">
              <a:spcBef>
                <a:spcPts val="0"/>
              </a:spcBef>
              <a:buClr>
                <a:srgbClr val="BF2F8F"/>
              </a:buClr>
              <a:buSzPct val="100000"/>
              <a:buFont typeface="Arial" panose="020B0604020202020204" pitchFamily="34" charset="0"/>
              <a:buChar char="•"/>
              <a:defRPr/>
            </a:pPr>
            <a:r>
              <a:rPr lang="en-US" sz="2200" dirty="0" smtClean="0"/>
              <a:t>Increase degree attainment among 25-34 year old age cohort </a:t>
            </a:r>
          </a:p>
          <a:p>
            <a:pPr marL="1463675" lvl="2" indent="-457200">
              <a:spcBef>
                <a:spcPts val="0"/>
              </a:spcBef>
              <a:buClr>
                <a:srgbClr val="BF2F8F"/>
              </a:buClr>
              <a:buSzPct val="100000"/>
              <a:buFont typeface="Arial" panose="020B0604020202020204" pitchFamily="34" charset="0"/>
              <a:buChar char="•"/>
              <a:defRPr/>
            </a:pPr>
            <a:r>
              <a:rPr lang="en-US" sz="2200" dirty="0" smtClean="0"/>
              <a:t>Increase retention rate of first-time degree seeking undergraduates</a:t>
            </a:r>
          </a:p>
          <a:p>
            <a:pPr marL="1463675" lvl="2" indent="-457200">
              <a:spcBef>
                <a:spcPts val="0"/>
              </a:spcBef>
              <a:buClr>
                <a:srgbClr val="BF2F8F"/>
              </a:buClr>
              <a:buSzPct val="100000"/>
              <a:buFont typeface="Arial" panose="020B0604020202020204" pitchFamily="34" charset="0"/>
              <a:buChar char="•"/>
              <a:defRPr/>
            </a:pPr>
            <a:r>
              <a:rPr lang="en-US" sz="2200" dirty="0" smtClean="0"/>
              <a:t>Increase number of Science, Technology, Engineering &amp; Mathematics (“STEM”) postsecondary credentials awarded</a:t>
            </a:r>
          </a:p>
          <a:p>
            <a:pPr marL="1463675" lvl="2" indent="-457200">
              <a:spcBef>
                <a:spcPts val="0"/>
              </a:spcBef>
              <a:buClr>
                <a:srgbClr val="BF2F8F"/>
              </a:buClr>
              <a:buSzPct val="100000"/>
              <a:buFont typeface="Arial" panose="020B0604020202020204" pitchFamily="34" charset="0"/>
              <a:buChar char="•"/>
              <a:defRPr/>
            </a:pPr>
            <a:r>
              <a:rPr lang="en-US" sz="2200" dirty="0" smtClean="0"/>
              <a:t>Decrease number of low-performing institutions</a:t>
            </a:r>
          </a:p>
          <a:p>
            <a:pPr marL="1463675" lvl="2" indent="-457200">
              <a:spcBef>
                <a:spcPts val="0"/>
              </a:spcBef>
              <a:defRPr/>
            </a:pPr>
            <a:endParaRPr lang="en-US" sz="2200" dirty="0" smtClean="0"/>
          </a:p>
          <a:p>
            <a:endParaRPr lang="en-US" dirty="0"/>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2609062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86840"/>
            <a:ext cx="8229600" cy="4937760"/>
          </a:xfrm>
        </p:spPr>
        <p:txBody>
          <a:bodyPr>
            <a:normAutofit fontScale="85000" lnSpcReduction="10000"/>
          </a:bodyPr>
          <a:lstStyle/>
          <a:p>
            <a:pPr marL="0" indent="0">
              <a:buClr>
                <a:srgbClr val="BF2F8F"/>
              </a:buClr>
              <a:buNone/>
            </a:pPr>
            <a:r>
              <a:rPr lang="en-US" sz="3200" b="1" dirty="0" smtClean="0"/>
              <a:t>Current Financial Environment</a:t>
            </a:r>
          </a:p>
          <a:p>
            <a:pPr lvl="1">
              <a:spcBef>
                <a:spcPts val="600"/>
              </a:spcBef>
              <a:spcAft>
                <a:spcPts val="600"/>
              </a:spcAft>
              <a:buClr>
                <a:srgbClr val="BF2F8F"/>
              </a:buClr>
              <a:buFont typeface="Arial" panose="020B0604020202020204" pitchFamily="34" charset="0"/>
              <a:buChar char="•"/>
            </a:pPr>
            <a:r>
              <a:rPr lang="en-US" sz="2800" dirty="0" smtClean="0">
                <a:solidFill>
                  <a:schemeClr val="tx1"/>
                </a:solidFill>
              </a:rPr>
              <a:t>College and University Business Officers</a:t>
            </a:r>
          </a:p>
          <a:p>
            <a:pPr lvl="2">
              <a:spcBef>
                <a:spcPts val="600"/>
              </a:spcBef>
              <a:spcAft>
                <a:spcPts val="600"/>
              </a:spcAft>
              <a:buClr>
                <a:srgbClr val="BF2F8F"/>
              </a:buClr>
              <a:buFont typeface="Arial" panose="020B0604020202020204" pitchFamily="34" charset="0"/>
              <a:buChar char="•"/>
            </a:pPr>
            <a:r>
              <a:rPr lang="en-US" sz="2600" dirty="0" smtClean="0"/>
              <a:t>Financial Challenges</a:t>
            </a:r>
          </a:p>
          <a:p>
            <a:pPr lvl="3">
              <a:lnSpc>
                <a:spcPct val="110000"/>
              </a:lnSpc>
              <a:spcBef>
                <a:spcPts val="1200"/>
              </a:spcBef>
              <a:buClr>
                <a:srgbClr val="BF2F8F"/>
              </a:buClr>
              <a:buFont typeface="Arial" panose="020B0604020202020204" pitchFamily="34" charset="0"/>
              <a:buChar char="•"/>
            </a:pPr>
            <a:r>
              <a:rPr lang="en-US" sz="2400" dirty="0" smtClean="0"/>
              <a:t>More than half of CBOs (at public and non-profit institutions) say media reports of a financial crisis for higher ed are accurate*</a:t>
            </a:r>
          </a:p>
          <a:p>
            <a:pPr lvl="3">
              <a:lnSpc>
                <a:spcPct val="110000"/>
              </a:lnSpc>
              <a:spcBef>
                <a:spcPts val="1200"/>
              </a:spcBef>
              <a:buClr>
                <a:srgbClr val="BF2F8F"/>
              </a:buClr>
              <a:buFont typeface="Arial" panose="020B0604020202020204" pitchFamily="34" charset="0"/>
              <a:buChar char="•"/>
            </a:pPr>
            <a:r>
              <a:rPr lang="en-US" sz="2400" dirty="0"/>
              <a:t>More CBOs are confident about sustainability of their institution’s financial model over the next 5 years than over the next 10 </a:t>
            </a:r>
            <a:r>
              <a:rPr lang="en-US" sz="2400" dirty="0" smtClean="0"/>
              <a:t>years*</a:t>
            </a:r>
          </a:p>
          <a:p>
            <a:pPr lvl="3">
              <a:lnSpc>
                <a:spcPct val="110000"/>
              </a:lnSpc>
              <a:spcBef>
                <a:spcPts val="1200"/>
              </a:spcBef>
              <a:buClr>
                <a:srgbClr val="BF2F8F"/>
              </a:buClr>
              <a:buFont typeface="Arial" panose="020B0604020202020204" pitchFamily="34" charset="0"/>
              <a:buChar char="•"/>
            </a:pPr>
            <a:r>
              <a:rPr lang="en-US" sz="2400" dirty="0"/>
              <a:t>2013-2014 award year:  160 degree-granting institutions had composite scores lower than 1.5 (94 nonprofit, 66 for-profit).  Up from 158 institutions for 2012-2013 (108 non-profit, 50 for-profit</a:t>
            </a:r>
            <a:r>
              <a:rPr lang="en-US" sz="2400" dirty="0" smtClean="0"/>
              <a:t>)</a:t>
            </a:r>
          </a:p>
          <a:p>
            <a:pPr marL="593725" lvl="2" indent="0">
              <a:spcBef>
                <a:spcPts val="1200"/>
              </a:spcBef>
              <a:buClr>
                <a:srgbClr val="BF2F8F"/>
              </a:buClr>
              <a:buNone/>
            </a:pPr>
            <a:r>
              <a:rPr lang="en-US" sz="2200" dirty="0" smtClean="0"/>
              <a:t>*Source:  Inside Higher Ed Survey of College and University Business Officers</a:t>
            </a:r>
          </a:p>
        </p:txBody>
      </p:sp>
      <p:sp>
        <p:nvSpPr>
          <p:cNvPr id="4" name="Title 3"/>
          <p:cNvSpPr>
            <a:spLocks noGrp="1"/>
          </p:cNvSpPr>
          <p:nvPr>
            <p:ph type="title"/>
          </p:nvPr>
        </p:nvSpPr>
        <p:spPr/>
        <p:txBody>
          <a:bodyPr>
            <a:normAutofit/>
          </a:bodyPr>
          <a:lstStyle/>
          <a:p>
            <a:r>
              <a:rPr lang="en-US" dirty="0"/>
              <a:t>Recent and Anticipated Enforcement Trends</a:t>
            </a:r>
            <a:r>
              <a:rPr lang="en-US" sz="2800" dirty="0"/>
              <a:t> – cont’d</a:t>
            </a:r>
            <a:endParaRPr lang="en-US" dirty="0"/>
          </a:p>
        </p:txBody>
      </p:sp>
    </p:spTree>
    <p:extLst>
      <p:ext uri="{BB962C8B-B14F-4D97-AF65-F5344CB8AC3E}">
        <p14:creationId xmlns:p14="http://schemas.microsoft.com/office/powerpoint/2010/main" val="218151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10640"/>
            <a:ext cx="8229600" cy="4937760"/>
          </a:xfrm>
        </p:spPr>
        <p:txBody>
          <a:bodyPr>
            <a:normAutofit/>
          </a:bodyPr>
          <a:lstStyle/>
          <a:p>
            <a:pPr marL="0" indent="0">
              <a:buClr>
                <a:srgbClr val="BF2F8F"/>
              </a:buClr>
              <a:buNone/>
            </a:pPr>
            <a:r>
              <a:rPr lang="en-US" sz="2800" b="1" dirty="0" smtClean="0"/>
              <a:t>Current Financial Environment – cont’d</a:t>
            </a:r>
          </a:p>
          <a:p>
            <a:pPr lvl="1">
              <a:buClr>
                <a:srgbClr val="BF2F8F"/>
              </a:buClr>
              <a:buFont typeface="Arial" panose="020B0604020202020204" pitchFamily="34" charset="0"/>
              <a:buChar char="•"/>
            </a:pPr>
            <a:r>
              <a:rPr lang="en-US" sz="2800" dirty="0" smtClean="0">
                <a:solidFill>
                  <a:schemeClr val="tx1"/>
                </a:solidFill>
              </a:rPr>
              <a:t>College and University Business Officers</a:t>
            </a:r>
          </a:p>
          <a:p>
            <a:pPr lvl="2">
              <a:buClr>
                <a:srgbClr val="BF2F8F"/>
              </a:buClr>
              <a:buFont typeface="Arial" panose="020B0604020202020204" pitchFamily="34" charset="0"/>
              <a:buChar char="•"/>
            </a:pPr>
            <a:r>
              <a:rPr lang="en-US" sz="2600" dirty="0" smtClean="0"/>
              <a:t>Key issues and strategies:  </a:t>
            </a:r>
          </a:p>
          <a:p>
            <a:pPr lvl="3">
              <a:buClr>
                <a:srgbClr val="BF2F8F"/>
              </a:buClr>
              <a:buFont typeface="Arial" panose="020B0604020202020204" pitchFamily="34" charset="0"/>
              <a:buChar char="•"/>
            </a:pPr>
            <a:r>
              <a:rPr lang="en-US" sz="2400" dirty="0"/>
              <a:t>E</a:t>
            </a:r>
            <a:r>
              <a:rPr lang="en-US" sz="2400" dirty="0" smtClean="0"/>
              <a:t>nrollment management and increasing enrollment</a:t>
            </a:r>
          </a:p>
          <a:p>
            <a:pPr lvl="3">
              <a:buClr>
                <a:srgbClr val="BF2F8F"/>
              </a:buClr>
              <a:buFont typeface="Arial" panose="020B0604020202020204" pitchFamily="34" charset="0"/>
              <a:buChar char="•"/>
            </a:pPr>
            <a:r>
              <a:rPr lang="en-US" sz="2400" dirty="0" smtClean="0"/>
              <a:t>Launching new revenue-generating academic programs</a:t>
            </a:r>
          </a:p>
          <a:p>
            <a:pPr lvl="3">
              <a:buClr>
                <a:srgbClr val="BF2F8F"/>
              </a:buClr>
              <a:buFont typeface="Arial" panose="020B0604020202020204" pitchFamily="34" charset="0"/>
              <a:buChar char="•"/>
            </a:pPr>
            <a:r>
              <a:rPr lang="en-US" sz="2400" dirty="0"/>
              <a:t>O</a:t>
            </a:r>
            <a:r>
              <a:rPr lang="en-US" sz="2400" dirty="0" smtClean="0"/>
              <a:t>verall affordability of attending school</a:t>
            </a:r>
          </a:p>
          <a:p>
            <a:pPr lvl="3">
              <a:buClr>
                <a:srgbClr val="BF2F8F"/>
              </a:buClr>
              <a:buFont typeface="Arial" panose="020B0604020202020204" pitchFamily="34" charset="0"/>
              <a:buChar char="•"/>
            </a:pPr>
            <a:r>
              <a:rPr lang="en-US" sz="2400" dirty="0"/>
              <a:t>G</a:t>
            </a:r>
            <a:r>
              <a:rPr lang="en-US" sz="2400" dirty="0" smtClean="0"/>
              <a:t>overnment mandates</a:t>
            </a:r>
          </a:p>
          <a:p>
            <a:pPr lvl="3">
              <a:buClr>
                <a:srgbClr val="BF2F8F"/>
              </a:buClr>
              <a:buFont typeface="Arial" panose="020B0604020202020204" pitchFamily="34" charset="0"/>
              <a:buChar char="•"/>
            </a:pPr>
            <a:r>
              <a:rPr lang="en-US" sz="2400" dirty="0" smtClean="0"/>
              <a:t>Outsourcing (40</a:t>
            </a:r>
            <a:r>
              <a:rPr lang="en-US" sz="2400" dirty="0"/>
              <a:t>% have moved to </a:t>
            </a:r>
            <a:r>
              <a:rPr lang="en-US" sz="2400" dirty="0" smtClean="0"/>
              <a:t>shared services in one or more areas)</a:t>
            </a:r>
          </a:p>
          <a:p>
            <a:pPr marL="593725" lvl="2" indent="0">
              <a:spcBef>
                <a:spcPts val="1200"/>
              </a:spcBef>
              <a:buClr>
                <a:srgbClr val="BF2F8F"/>
              </a:buClr>
              <a:buNone/>
            </a:pPr>
            <a:r>
              <a:rPr lang="en-US" dirty="0" smtClean="0"/>
              <a:t>*Source:  Inside Higher Ed Survey of College and University Business Officers</a:t>
            </a:r>
          </a:p>
        </p:txBody>
      </p:sp>
      <p:sp>
        <p:nvSpPr>
          <p:cNvPr id="4" name="Title 3"/>
          <p:cNvSpPr>
            <a:spLocks noGrp="1"/>
          </p:cNvSpPr>
          <p:nvPr>
            <p:ph type="title"/>
          </p:nvPr>
        </p:nvSpPr>
        <p:spPr/>
        <p:txBody>
          <a:bodyPr>
            <a:normAutofit/>
          </a:bodyPr>
          <a:lstStyle/>
          <a:p>
            <a:r>
              <a:rPr lang="en-US" dirty="0"/>
              <a:t>Recent and Anticipated Enforcement Trends</a:t>
            </a:r>
            <a:r>
              <a:rPr lang="en-US" sz="2800" dirty="0"/>
              <a:t> – cont’d</a:t>
            </a:r>
            <a:endParaRPr lang="en-US" dirty="0"/>
          </a:p>
        </p:txBody>
      </p:sp>
    </p:spTree>
    <p:extLst>
      <p:ext uri="{BB962C8B-B14F-4D97-AF65-F5344CB8AC3E}">
        <p14:creationId xmlns:p14="http://schemas.microsoft.com/office/powerpoint/2010/main" val="2439301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003399"/>
                </a:solidFill>
              </a:rPr>
              <a:t>Recent and Anticipated Enforcement </a:t>
            </a:r>
            <a:r>
              <a:rPr lang="en-US" sz="3200" dirty="0"/>
              <a:t>Trends – cont’d</a:t>
            </a:r>
            <a:endParaRPr lang="en-US" sz="3200" dirty="0">
              <a:solidFill>
                <a:srgbClr val="003399"/>
              </a:solidFill>
            </a:endParaRPr>
          </a:p>
        </p:txBody>
      </p:sp>
      <p:sp>
        <p:nvSpPr>
          <p:cNvPr id="3" name="Content Placeholder 2"/>
          <p:cNvSpPr txBox="1">
            <a:spLocks/>
          </p:cNvSpPr>
          <p:nvPr/>
        </p:nvSpPr>
        <p:spPr>
          <a:xfrm>
            <a:off x="20320" y="1143000"/>
            <a:ext cx="8895080" cy="5257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0">
              <a:spcBef>
                <a:spcPts val="0"/>
              </a:spcBef>
              <a:buFont typeface="Arial" pitchFamily="34" charset="0"/>
              <a:buNone/>
              <a:defRPr/>
            </a:pPr>
            <a:r>
              <a:rPr lang="en-US" sz="2100" b="1" dirty="0" smtClean="0"/>
              <a:t>FSA FY 2015-2019 Strategic Plan</a:t>
            </a:r>
          </a:p>
          <a:p>
            <a:pPr marL="914400" indent="-457200">
              <a:spcBef>
                <a:spcPts val="200"/>
              </a:spcBef>
              <a:buClr>
                <a:srgbClr val="BF2F8F"/>
              </a:buClr>
              <a:defRPr/>
            </a:pPr>
            <a:r>
              <a:rPr lang="en-US" sz="1700" b="1" dirty="0" smtClean="0"/>
              <a:t>Overview:</a:t>
            </a:r>
          </a:p>
          <a:p>
            <a:pPr marL="1376363" lvl="1" indent="-457200">
              <a:spcBef>
                <a:spcPts val="100"/>
              </a:spcBef>
              <a:buClr>
                <a:srgbClr val="BF2F8F"/>
              </a:buClr>
              <a:buFont typeface="Arial" panose="020B0604020202020204" pitchFamily="34" charset="0"/>
              <a:buChar char="•"/>
              <a:defRPr/>
            </a:pPr>
            <a:r>
              <a:rPr lang="en-US" sz="1700" dirty="0" smtClean="0"/>
              <a:t>$133.8B in T4 aid disbursed to 12.9M students</a:t>
            </a:r>
          </a:p>
          <a:p>
            <a:pPr marL="1376363" lvl="1" indent="-457200">
              <a:spcBef>
                <a:spcPts val="100"/>
              </a:spcBef>
              <a:buClr>
                <a:srgbClr val="BF2F8F"/>
              </a:buClr>
              <a:buFont typeface="Arial" panose="020B0604020202020204" pitchFamily="34" charset="0"/>
              <a:buChar char="•"/>
              <a:defRPr/>
            </a:pPr>
            <a:r>
              <a:rPr lang="en-US" sz="1700" dirty="0" smtClean="0"/>
              <a:t>6,100+ institutions</a:t>
            </a:r>
          </a:p>
          <a:p>
            <a:pPr marL="1376363" lvl="1" indent="-457200">
              <a:spcBef>
                <a:spcPts val="100"/>
              </a:spcBef>
              <a:buClr>
                <a:srgbClr val="BF2F8F"/>
              </a:buClr>
              <a:buFont typeface="Arial" panose="020B0604020202020204" pitchFamily="34" charset="0"/>
              <a:buChar char="•"/>
              <a:defRPr/>
            </a:pPr>
            <a:r>
              <a:rPr lang="en-US" sz="1700" dirty="0" smtClean="0"/>
              <a:t>1,200 employees in DC and across the country</a:t>
            </a:r>
          </a:p>
          <a:p>
            <a:pPr marL="1376363" lvl="1" indent="-457200">
              <a:spcBef>
                <a:spcPts val="100"/>
              </a:spcBef>
              <a:buClr>
                <a:srgbClr val="BF2F8F"/>
              </a:buClr>
              <a:buFont typeface="Arial" panose="020B0604020202020204" pitchFamily="34" charset="0"/>
              <a:buChar char="•"/>
              <a:defRPr/>
            </a:pPr>
            <a:r>
              <a:rPr lang="en-US" sz="1700" dirty="0" smtClean="0"/>
              <a:t>$1.2T in outstanding T4 loans, 40M borrowers</a:t>
            </a:r>
          </a:p>
          <a:p>
            <a:pPr marL="1376363" lvl="1" indent="-457200">
              <a:spcBef>
                <a:spcPts val="100"/>
              </a:spcBef>
              <a:buClr>
                <a:srgbClr val="BF2F8F"/>
              </a:buClr>
              <a:buFont typeface="Arial" panose="020B0604020202020204" pitchFamily="34" charset="0"/>
              <a:buChar char="•"/>
              <a:defRPr/>
            </a:pPr>
            <a:r>
              <a:rPr lang="en-US" sz="1700" dirty="0" smtClean="0"/>
              <a:t>Increase in number of students online</a:t>
            </a:r>
          </a:p>
          <a:p>
            <a:pPr marL="1376363" lvl="1" indent="-457200">
              <a:spcBef>
                <a:spcPts val="100"/>
              </a:spcBef>
              <a:buClr>
                <a:srgbClr val="BF2F8F"/>
              </a:buClr>
              <a:buFont typeface="Arial" panose="020B0604020202020204" pitchFamily="34" charset="0"/>
              <a:buChar char="•"/>
              <a:defRPr/>
            </a:pPr>
            <a:r>
              <a:rPr lang="en-US" sz="1700" dirty="0" smtClean="0"/>
              <a:t>Increase in swirling (multi-institutional attendance and discontinuous enrollment) </a:t>
            </a:r>
          </a:p>
          <a:p>
            <a:pPr marL="914400" indent="-457200">
              <a:spcBef>
                <a:spcPts val="200"/>
              </a:spcBef>
              <a:buClr>
                <a:srgbClr val="BF2F8F"/>
              </a:buClr>
              <a:defRPr/>
            </a:pPr>
            <a:r>
              <a:rPr lang="en-US" sz="1700" b="1" dirty="0" smtClean="0"/>
              <a:t>Objectives:</a:t>
            </a:r>
          </a:p>
          <a:p>
            <a:pPr marL="1371600" lvl="1" indent="-452438">
              <a:spcBef>
                <a:spcPts val="100"/>
              </a:spcBef>
              <a:buClr>
                <a:srgbClr val="BF2F8F"/>
              </a:buClr>
              <a:buFont typeface="Arial" panose="020B0604020202020204" pitchFamily="34" charset="0"/>
              <a:buChar char="•"/>
              <a:defRPr/>
            </a:pPr>
            <a:r>
              <a:rPr lang="en-US" sz="1700" dirty="0" smtClean="0"/>
              <a:t>B.2:  Develop robust, data-driven processes to manage identified risks</a:t>
            </a:r>
          </a:p>
          <a:p>
            <a:pPr marL="1371600" lvl="1" indent="-452438">
              <a:spcBef>
                <a:spcPts val="100"/>
              </a:spcBef>
              <a:buClr>
                <a:srgbClr val="BF2F8F"/>
              </a:buClr>
              <a:buFont typeface="Arial" panose="020B0604020202020204" pitchFamily="34" charset="0"/>
              <a:buChar char="•"/>
              <a:defRPr/>
            </a:pPr>
            <a:r>
              <a:rPr lang="en-US" sz="1700" dirty="0" smtClean="0"/>
              <a:t>B.3:  Provide access to resources to protect students from unfair, deceptive, or fraudulent practices in the student aid marketplace</a:t>
            </a:r>
          </a:p>
          <a:p>
            <a:pPr marL="914400" indent="-457200">
              <a:spcBef>
                <a:spcPts val="200"/>
              </a:spcBef>
              <a:buClr>
                <a:srgbClr val="BF2F8F"/>
              </a:buClr>
              <a:defRPr/>
            </a:pPr>
            <a:r>
              <a:rPr lang="en-US" sz="1700" b="1" dirty="0" smtClean="0"/>
              <a:t>Accomplishments:</a:t>
            </a:r>
          </a:p>
          <a:p>
            <a:pPr marL="1376363" lvl="1" indent="-457200">
              <a:spcBef>
                <a:spcPts val="100"/>
              </a:spcBef>
              <a:buClr>
                <a:srgbClr val="BF2F8F"/>
              </a:buClr>
              <a:buFont typeface="Arial" panose="020B0604020202020204" pitchFamily="34" charset="0"/>
              <a:buChar char="•"/>
              <a:defRPr/>
            </a:pPr>
            <a:r>
              <a:rPr lang="en-US" sz="1700" dirty="0" smtClean="0"/>
              <a:t>FSA improved its compliance and oversight activities in critical areas (Clery)</a:t>
            </a:r>
          </a:p>
          <a:p>
            <a:pPr marL="1376363" lvl="1" indent="-457200">
              <a:spcBef>
                <a:spcPts val="100"/>
              </a:spcBef>
              <a:buClr>
                <a:srgbClr val="BF2F8F"/>
              </a:buClr>
              <a:buFont typeface="Arial" panose="020B0604020202020204" pitchFamily="34" charset="0"/>
              <a:buChar char="•"/>
              <a:defRPr/>
            </a:pPr>
            <a:r>
              <a:rPr lang="en-US" sz="1700" dirty="0" smtClean="0"/>
              <a:t>FSA began implementation of GE regulations</a:t>
            </a:r>
          </a:p>
          <a:p>
            <a:pPr marL="1376363" lvl="1" indent="-457200">
              <a:spcBef>
                <a:spcPts val="100"/>
              </a:spcBef>
              <a:buClr>
                <a:srgbClr val="BF2F8F"/>
              </a:buClr>
              <a:buFont typeface="Arial" panose="020B0604020202020204" pitchFamily="34" charset="0"/>
              <a:buChar char="•"/>
              <a:defRPr/>
            </a:pPr>
            <a:r>
              <a:rPr lang="en-US" sz="1700" dirty="0" smtClean="0"/>
              <a:t>FSA strengthened oversight by developing a multi-regional review team to monitor large school groups</a:t>
            </a:r>
          </a:p>
          <a:p>
            <a:pPr marL="1376363" lvl="1" indent="-457200">
              <a:spcBef>
                <a:spcPts val="100"/>
              </a:spcBef>
              <a:buClr>
                <a:srgbClr val="BF2F8F"/>
              </a:buClr>
              <a:buFont typeface="Arial" panose="020B0604020202020204" pitchFamily="34" charset="0"/>
              <a:buChar char="•"/>
              <a:defRPr/>
            </a:pPr>
            <a:r>
              <a:rPr lang="en-US" sz="1700" dirty="0" smtClean="0"/>
              <a:t>FSA expanded the FSA Data Center</a:t>
            </a:r>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2475471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003399"/>
                </a:solidFill>
              </a:rPr>
              <a:t>Recent and Anticipated Enforcement </a:t>
            </a:r>
            <a:r>
              <a:rPr lang="en-US" sz="3200" dirty="0"/>
              <a:t>Trends – cont’d</a:t>
            </a:r>
            <a:endParaRPr lang="en-US" sz="3200" dirty="0">
              <a:solidFill>
                <a:srgbClr val="003399"/>
              </a:solidFill>
            </a:endParaRPr>
          </a:p>
        </p:txBody>
      </p:sp>
      <p:sp>
        <p:nvSpPr>
          <p:cNvPr id="3" name="Content Placeholder 2"/>
          <p:cNvSpPr txBox="1">
            <a:spLocks/>
          </p:cNvSpPr>
          <p:nvPr/>
        </p:nvSpPr>
        <p:spPr>
          <a:xfrm>
            <a:off x="20320" y="1066800"/>
            <a:ext cx="8895080" cy="5257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0">
              <a:spcBef>
                <a:spcPts val="0"/>
              </a:spcBef>
              <a:buFont typeface="Arial" pitchFamily="34" charset="0"/>
              <a:buNone/>
              <a:defRPr/>
            </a:pPr>
            <a:r>
              <a:rPr lang="en-US" sz="2200" b="1" dirty="0" smtClean="0"/>
              <a:t>FSA FY 2015-2019 Strategic Plan and 2015 Annual Report</a:t>
            </a:r>
          </a:p>
          <a:p>
            <a:pPr marL="914400" indent="-457200">
              <a:spcBef>
                <a:spcPts val="200"/>
              </a:spcBef>
              <a:buClr>
                <a:srgbClr val="BF2F8F"/>
              </a:buClr>
              <a:defRPr/>
            </a:pPr>
            <a:r>
              <a:rPr lang="en-US" sz="1800" b="1" dirty="0"/>
              <a:t>Strategic </a:t>
            </a:r>
            <a:r>
              <a:rPr lang="en-US" sz="1800" b="1" dirty="0" smtClean="0"/>
              <a:t>Goals:  “Proactively </a:t>
            </a:r>
            <a:r>
              <a:rPr lang="en-US" sz="1800" b="1" dirty="0"/>
              <a:t>manage the student aid portfolio to mitigate </a:t>
            </a:r>
            <a:r>
              <a:rPr lang="en-US" sz="1800" b="1" dirty="0" smtClean="0"/>
              <a:t>risk”</a:t>
            </a:r>
            <a:endParaRPr lang="en-US" sz="1800" b="1" dirty="0"/>
          </a:p>
          <a:p>
            <a:pPr marL="914400" indent="-457200">
              <a:spcBef>
                <a:spcPts val="200"/>
              </a:spcBef>
              <a:buClr>
                <a:srgbClr val="BF2F8F"/>
              </a:buClr>
              <a:defRPr/>
            </a:pPr>
            <a:r>
              <a:rPr lang="en-US" sz="1800" b="1" dirty="0" smtClean="0"/>
              <a:t>Metrics</a:t>
            </a:r>
            <a:r>
              <a:rPr lang="en-US" sz="1800" dirty="0" smtClean="0"/>
              <a:t>:</a:t>
            </a:r>
          </a:p>
          <a:p>
            <a:pPr marL="1371600" lvl="1" indent="-457200">
              <a:spcBef>
                <a:spcPts val="200"/>
              </a:spcBef>
              <a:buClr>
                <a:srgbClr val="BF2F8F"/>
              </a:buClr>
              <a:buFont typeface="Arial" panose="020B0604020202020204" pitchFamily="34" charset="0"/>
              <a:buChar char="•"/>
              <a:defRPr/>
            </a:pPr>
            <a:r>
              <a:rPr lang="en-US" sz="2000" dirty="0" smtClean="0"/>
              <a:t>Improper payment rate</a:t>
            </a:r>
          </a:p>
          <a:p>
            <a:pPr marL="1828800" lvl="2" indent="-457200">
              <a:spcBef>
                <a:spcPts val="0"/>
              </a:spcBef>
              <a:buClr>
                <a:srgbClr val="BF2F8F"/>
              </a:buClr>
              <a:buFont typeface="Arial" panose="020B0604020202020204" pitchFamily="34" charset="0"/>
              <a:buChar char="•"/>
              <a:defRPr/>
            </a:pPr>
            <a:r>
              <a:rPr lang="en-US" sz="1800" dirty="0" smtClean="0"/>
              <a:t>Types</a:t>
            </a:r>
          </a:p>
          <a:p>
            <a:pPr marL="2103438" lvl="3" indent="-457200">
              <a:spcBef>
                <a:spcPts val="0"/>
              </a:spcBef>
              <a:buClr>
                <a:srgbClr val="BF2F8F"/>
              </a:buClr>
              <a:buFont typeface="Arial" panose="020B0604020202020204" pitchFamily="34" charset="0"/>
              <a:buChar char="•"/>
              <a:defRPr/>
            </a:pPr>
            <a:r>
              <a:rPr lang="en-US" sz="1700" dirty="0" smtClean="0"/>
              <a:t>Funds go to the wrong recipient</a:t>
            </a:r>
          </a:p>
          <a:p>
            <a:pPr marL="2103438" lvl="3" indent="-457200">
              <a:spcBef>
                <a:spcPts val="0"/>
              </a:spcBef>
              <a:buClr>
                <a:srgbClr val="BF2F8F"/>
              </a:buClr>
              <a:buFont typeface="Arial" panose="020B0604020202020204" pitchFamily="34" charset="0"/>
              <a:buChar char="•"/>
              <a:defRPr/>
            </a:pPr>
            <a:r>
              <a:rPr lang="en-US" sz="1700" dirty="0" smtClean="0"/>
              <a:t>Recipient receives incorrect amount</a:t>
            </a:r>
          </a:p>
          <a:p>
            <a:pPr marL="2103438" lvl="3" indent="-457200">
              <a:spcBef>
                <a:spcPts val="0"/>
              </a:spcBef>
              <a:buClr>
                <a:srgbClr val="BF2F8F"/>
              </a:buClr>
              <a:buFont typeface="Arial" panose="020B0604020202020204" pitchFamily="34" charset="0"/>
              <a:buChar char="•"/>
              <a:defRPr/>
            </a:pPr>
            <a:r>
              <a:rPr lang="en-US" sz="1700" dirty="0" smtClean="0"/>
              <a:t>Documentation not available to support a payment</a:t>
            </a:r>
          </a:p>
          <a:p>
            <a:pPr marL="2103438" lvl="3" indent="-457200">
              <a:spcBef>
                <a:spcPts val="0"/>
              </a:spcBef>
              <a:buClr>
                <a:srgbClr val="BF2F8F"/>
              </a:buClr>
              <a:buFont typeface="Arial" panose="020B0604020202020204" pitchFamily="34" charset="0"/>
              <a:buChar char="•"/>
              <a:defRPr/>
            </a:pPr>
            <a:r>
              <a:rPr lang="en-US" sz="1700" dirty="0" smtClean="0"/>
              <a:t>Recipient uses funds in an improper manner </a:t>
            </a:r>
          </a:p>
          <a:p>
            <a:pPr marL="1828800" lvl="2" indent="-457200">
              <a:spcBef>
                <a:spcPts val="0"/>
              </a:spcBef>
              <a:buClr>
                <a:srgbClr val="BF2F8F"/>
              </a:buClr>
              <a:buFont typeface="Arial" panose="020B0604020202020204" pitchFamily="34" charset="0"/>
              <a:buChar char="•"/>
              <a:defRPr/>
            </a:pPr>
            <a:r>
              <a:rPr lang="en-US" sz="1800" dirty="0" smtClean="0"/>
              <a:t>Testing and Monitoring</a:t>
            </a:r>
          </a:p>
          <a:p>
            <a:pPr marL="2103438" lvl="3" indent="-457200">
              <a:spcBef>
                <a:spcPts val="0"/>
              </a:spcBef>
              <a:buClr>
                <a:srgbClr val="BF2F8F"/>
              </a:buClr>
              <a:buFont typeface="Arial" panose="020B0604020202020204" pitchFamily="34" charset="0"/>
              <a:buChar char="•"/>
              <a:defRPr/>
            </a:pPr>
            <a:r>
              <a:rPr lang="en-US" sz="1700" dirty="0" smtClean="0"/>
              <a:t>Tested by contractor using student data from a sample of program reviews</a:t>
            </a:r>
          </a:p>
          <a:p>
            <a:pPr marL="2103438" lvl="3" indent="-457200">
              <a:spcBef>
                <a:spcPts val="0"/>
              </a:spcBef>
              <a:buClr>
                <a:srgbClr val="BF2F8F"/>
              </a:buClr>
              <a:buFont typeface="Arial" panose="020B0604020202020204" pitchFamily="34" charset="0"/>
              <a:buChar char="•"/>
              <a:defRPr/>
            </a:pPr>
            <a:r>
              <a:rPr lang="en-US" sz="1700" dirty="0" smtClean="0"/>
              <a:t>Review of Direct Loans and Pell Grants</a:t>
            </a:r>
          </a:p>
          <a:p>
            <a:pPr marL="2103438" lvl="3" indent="-457200">
              <a:spcBef>
                <a:spcPts val="0"/>
              </a:spcBef>
              <a:buClr>
                <a:srgbClr val="BF2F8F"/>
              </a:buClr>
              <a:buFont typeface="Arial" panose="020B0604020202020204" pitchFamily="34" charset="0"/>
              <a:buChar char="•"/>
              <a:defRPr/>
            </a:pPr>
            <a:r>
              <a:rPr lang="en-US" sz="1700" dirty="0" smtClean="0"/>
              <a:t>Monitored by OIG (see Final Audit Report)</a:t>
            </a:r>
          </a:p>
          <a:p>
            <a:pPr marL="1828800" lvl="2" indent="-457200">
              <a:spcBef>
                <a:spcPts val="0"/>
              </a:spcBef>
              <a:buClr>
                <a:srgbClr val="BF2F8F"/>
              </a:buClr>
              <a:buFont typeface="Arial" panose="020B0604020202020204" pitchFamily="34" charset="0"/>
              <a:buChar char="•"/>
              <a:defRPr/>
            </a:pPr>
            <a:r>
              <a:rPr lang="en-US" sz="1800" dirty="0" smtClean="0"/>
              <a:t>Results</a:t>
            </a:r>
          </a:p>
          <a:p>
            <a:pPr marL="2103438" lvl="3" indent="-457200">
              <a:spcBef>
                <a:spcPts val="0"/>
              </a:spcBef>
              <a:buClr>
                <a:srgbClr val="BF2F8F"/>
              </a:buClr>
              <a:buFont typeface="Arial" panose="020B0604020202020204" pitchFamily="34" charset="0"/>
              <a:buChar char="•"/>
              <a:defRPr/>
            </a:pPr>
            <a:r>
              <a:rPr lang="en-US" sz="1700" dirty="0" smtClean="0"/>
              <a:t>FY 2015 Target:  1.65%</a:t>
            </a:r>
          </a:p>
          <a:p>
            <a:pPr marL="2103438" lvl="3" indent="-457200">
              <a:spcBef>
                <a:spcPts val="0"/>
              </a:spcBef>
              <a:buClr>
                <a:srgbClr val="BF2F8F"/>
              </a:buClr>
              <a:buFont typeface="Arial" panose="020B0604020202020204" pitchFamily="34" charset="0"/>
              <a:buChar char="•"/>
              <a:defRPr/>
            </a:pPr>
            <a:r>
              <a:rPr lang="en-US" sz="1700" dirty="0" smtClean="0"/>
              <a:t>FY 2015 Actual:  1.44%</a:t>
            </a:r>
          </a:p>
          <a:p>
            <a:pPr marL="2103438" lvl="3" indent="-457200">
              <a:spcBef>
                <a:spcPts val="0"/>
              </a:spcBef>
              <a:buClr>
                <a:srgbClr val="BF2F8F"/>
              </a:buClr>
              <a:buFont typeface="Arial" panose="020B0604020202020204" pitchFamily="34" charset="0"/>
              <a:buChar char="•"/>
              <a:defRPr/>
            </a:pPr>
            <a:r>
              <a:rPr lang="en-US" sz="1700" dirty="0" smtClean="0"/>
              <a:t>OIG Audit Report questioned prior estimates &amp; estimation methodologies</a:t>
            </a:r>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4201044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Recent and Anticipated Enforcement </a:t>
            </a:r>
            <a:r>
              <a:rPr lang="en-US" sz="2800" dirty="0" smtClean="0"/>
              <a:t>Trends</a:t>
            </a:r>
            <a:endParaRPr lang="en-US" sz="2800" dirty="0"/>
          </a:p>
        </p:txBody>
      </p:sp>
      <p:sp>
        <p:nvSpPr>
          <p:cNvPr id="6" name="Content Placeholder 5"/>
          <p:cNvSpPr>
            <a:spLocks noGrp="1"/>
          </p:cNvSpPr>
          <p:nvPr>
            <p:ph sz="quarter" idx="1"/>
          </p:nvPr>
        </p:nvSpPr>
        <p:spPr>
          <a:xfrm>
            <a:off x="533400" y="1143000"/>
            <a:ext cx="8229600" cy="5105400"/>
          </a:xfrm>
        </p:spPr>
        <p:txBody>
          <a:bodyPr/>
          <a:lstStyle/>
          <a:p>
            <a:pPr marL="0" indent="0">
              <a:spcAft>
                <a:spcPts val="600"/>
              </a:spcAft>
              <a:buNone/>
            </a:pPr>
            <a:r>
              <a:rPr lang="en-US" sz="2000" b="1" dirty="0"/>
              <a:t>March 25, 2016 DCL </a:t>
            </a:r>
            <a:r>
              <a:rPr lang="en-US" sz="2000" b="1" dirty="0" smtClean="0"/>
              <a:t>regarding </a:t>
            </a:r>
            <a:r>
              <a:rPr lang="en-US" sz="2000" b="1" dirty="0"/>
              <a:t>increased administrative responsibilities on </a:t>
            </a:r>
            <a:r>
              <a:rPr lang="en-US" sz="2000" b="1" dirty="0" smtClean="0"/>
              <a:t>institutions:</a:t>
            </a:r>
          </a:p>
          <a:p>
            <a:pPr>
              <a:spcBef>
                <a:spcPts val="400"/>
              </a:spcBef>
              <a:buClr>
                <a:srgbClr val="BF2F8F"/>
              </a:buClr>
              <a:buSzPct val="100000"/>
              <a:buFont typeface="Arial" panose="020B0604020202020204" pitchFamily="34" charset="0"/>
              <a:buChar char="•"/>
            </a:pPr>
            <a:r>
              <a:rPr lang="en-US" sz="1800" dirty="0" smtClean="0"/>
              <a:t>Ensuring </a:t>
            </a:r>
            <a:r>
              <a:rPr lang="en-US" sz="1800" dirty="0"/>
              <a:t>that students do not exceed the statutory lifetime limit on receipt of Federal Pell </a:t>
            </a:r>
            <a:r>
              <a:rPr lang="en-US" sz="1800" dirty="0" smtClean="0"/>
              <a:t>Grants</a:t>
            </a:r>
          </a:p>
          <a:p>
            <a:pPr>
              <a:spcBef>
                <a:spcPts val="400"/>
              </a:spcBef>
              <a:buClr>
                <a:srgbClr val="BF2F8F"/>
              </a:buClr>
              <a:buSzPct val="100000"/>
              <a:buFont typeface="Arial" panose="020B0604020202020204" pitchFamily="34" charset="0"/>
              <a:buChar char="•"/>
            </a:pPr>
            <a:r>
              <a:rPr lang="en-US" sz="1800" dirty="0" smtClean="0"/>
              <a:t>Ensuring </a:t>
            </a:r>
            <a:r>
              <a:rPr lang="en-US" sz="1800" dirty="0"/>
              <a:t>that students do not exceed the academic program lifetime limits for Direct Subsidized </a:t>
            </a:r>
            <a:r>
              <a:rPr lang="en-US" sz="1800" dirty="0" smtClean="0"/>
              <a:t>Loans</a:t>
            </a:r>
          </a:p>
          <a:p>
            <a:pPr>
              <a:spcBef>
                <a:spcPts val="400"/>
              </a:spcBef>
              <a:buClr>
                <a:srgbClr val="BF2F8F"/>
              </a:buClr>
              <a:buSzPct val="100000"/>
              <a:buFont typeface="Arial" panose="020B0604020202020204" pitchFamily="34" charset="0"/>
              <a:buChar char="•"/>
            </a:pPr>
            <a:r>
              <a:rPr lang="en-US" sz="1800" dirty="0" smtClean="0"/>
              <a:t>Increased </a:t>
            </a:r>
            <a:r>
              <a:rPr lang="en-US" sz="1800" dirty="0"/>
              <a:t>requirements for student enrollment reporting to </a:t>
            </a:r>
            <a:r>
              <a:rPr lang="en-US" sz="1800" dirty="0" smtClean="0"/>
              <a:t>NSLDS</a:t>
            </a:r>
          </a:p>
          <a:p>
            <a:pPr>
              <a:spcBef>
                <a:spcPts val="400"/>
              </a:spcBef>
              <a:buClr>
                <a:srgbClr val="BF2F8F"/>
              </a:buClr>
              <a:buSzPct val="100000"/>
              <a:buFont typeface="Arial" panose="020B0604020202020204" pitchFamily="34" charset="0"/>
              <a:buChar char="•"/>
            </a:pPr>
            <a:r>
              <a:rPr lang="en-US" sz="1800" dirty="0" smtClean="0"/>
              <a:t>Implementing </a:t>
            </a:r>
            <a:r>
              <a:rPr lang="en-US" sz="1800" dirty="0"/>
              <a:t>the GE regulations, especially the requirement to report additional student-level data and to disclose to current and prospective students detailed information about the institution’s GE </a:t>
            </a:r>
            <a:r>
              <a:rPr lang="en-US" sz="1800" dirty="0" smtClean="0"/>
              <a:t>programs</a:t>
            </a:r>
          </a:p>
          <a:p>
            <a:pPr>
              <a:spcBef>
                <a:spcPts val="400"/>
              </a:spcBef>
              <a:buClr>
                <a:srgbClr val="BF2F8F"/>
              </a:buClr>
              <a:buSzPct val="100000"/>
              <a:buFont typeface="Arial" panose="020B0604020202020204" pitchFamily="34" charset="0"/>
              <a:buChar char="•"/>
            </a:pPr>
            <a:r>
              <a:rPr lang="en-US" sz="1800" dirty="0" smtClean="0"/>
              <a:t>Increased </a:t>
            </a:r>
            <a:r>
              <a:rPr lang="en-US" sz="1800" dirty="0"/>
              <a:t>campus safety reporting and disclosures, as required by the Violence Against Women </a:t>
            </a:r>
            <a:r>
              <a:rPr lang="en-US" sz="1800" dirty="0" smtClean="0"/>
              <a:t>Act</a:t>
            </a:r>
          </a:p>
          <a:p>
            <a:pPr>
              <a:spcBef>
                <a:spcPts val="400"/>
              </a:spcBef>
              <a:buClr>
                <a:srgbClr val="BF2F8F"/>
              </a:buClr>
              <a:buSzPct val="100000"/>
              <a:buFont typeface="Arial" panose="020B0604020202020204" pitchFamily="34" charset="0"/>
              <a:buChar char="•"/>
            </a:pPr>
            <a:r>
              <a:rPr lang="en-US" sz="1800" dirty="0" smtClean="0"/>
              <a:t>Ensuring implementation </a:t>
            </a:r>
            <a:r>
              <a:rPr lang="en-US" sz="1800" dirty="0"/>
              <a:t>of the recently revised Federal student aid cash management </a:t>
            </a:r>
            <a:r>
              <a:rPr lang="en-US" sz="1800" dirty="0" smtClean="0"/>
              <a:t>regulations</a:t>
            </a:r>
          </a:p>
          <a:p>
            <a:pPr lvl="1">
              <a:spcBef>
                <a:spcPts val="400"/>
              </a:spcBef>
              <a:buClr>
                <a:srgbClr val="BF2F8F"/>
              </a:buClr>
              <a:buSzPct val="100000"/>
              <a:buFont typeface="Arial" panose="020B0604020202020204" pitchFamily="34" charset="0"/>
              <a:buChar char="•"/>
            </a:pPr>
            <a:r>
              <a:rPr lang="en-US" sz="1400" dirty="0" smtClean="0">
                <a:solidFill>
                  <a:schemeClr val="tx1"/>
                </a:solidFill>
              </a:rPr>
              <a:t>Especially </a:t>
            </a:r>
            <a:r>
              <a:rPr lang="en-US" sz="1400" dirty="0">
                <a:solidFill>
                  <a:schemeClr val="tx1"/>
                </a:solidFill>
              </a:rPr>
              <a:t>the provisions related to institutional relationships with financial institutions, disclosures to students about their federal aid credit balance options, and related reporting requirements</a:t>
            </a:r>
          </a:p>
          <a:p>
            <a:pPr marL="0" indent="0">
              <a:buNone/>
            </a:pPr>
            <a:endParaRPr lang="en-US" dirty="0"/>
          </a:p>
        </p:txBody>
      </p:sp>
    </p:spTree>
    <p:extLst>
      <p:ext uri="{BB962C8B-B14F-4D97-AF65-F5344CB8AC3E}">
        <p14:creationId xmlns:p14="http://schemas.microsoft.com/office/powerpoint/2010/main" val="3192681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003399"/>
                </a:solidFill>
              </a:rPr>
              <a:t>Recent and Anticipated Enforcement </a:t>
            </a:r>
            <a:r>
              <a:rPr lang="en-US" sz="3200" dirty="0"/>
              <a:t>Trends – cont’d</a:t>
            </a:r>
            <a:endParaRPr lang="en-US" sz="3200" dirty="0">
              <a:solidFill>
                <a:srgbClr val="003399"/>
              </a:solidFill>
            </a:endParaRPr>
          </a:p>
        </p:txBody>
      </p:sp>
      <p:sp>
        <p:nvSpPr>
          <p:cNvPr id="3" name="Content Placeholder 2"/>
          <p:cNvSpPr txBox="1">
            <a:spLocks/>
          </p:cNvSpPr>
          <p:nvPr/>
        </p:nvSpPr>
        <p:spPr>
          <a:xfrm>
            <a:off x="20320" y="1143000"/>
            <a:ext cx="8895080" cy="5257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0">
              <a:spcBef>
                <a:spcPts val="0"/>
              </a:spcBef>
              <a:spcAft>
                <a:spcPts val="600"/>
              </a:spcAft>
              <a:buNone/>
              <a:defRPr/>
            </a:pPr>
            <a:r>
              <a:rPr lang="en-US" sz="2800" b="1" dirty="0" smtClean="0"/>
              <a:t>Student Aid Enforcement Unit</a:t>
            </a:r>
          </a:p>
          <a:p>
            <a:pPr marL="1143000" indent="-457200">
              <a:spcBef>
                <a:spcPts val="0"/>
              </a:spcBef>
              <a:spcAft>
                <a:spcPts val="300"/>
              </a:spcAft>
              <a:buClr>
                <a:srgbClr val="BF2F8F"/>
              </a:buClr>
              <a:defRPr/>
            </a:pPr>
            <a:r>
              <a:rPr lang="en-US" sz="2100" dirty="0" smtClean="0"/>
              <a:t>Investigate </a:t>
            </a:r>
            <a:r>
              <a:rPr lang="en-US" sz="2100" dirty="0"/>
              <a:t>and respond to allegations of illegal actions by institutions of higher </a:t>
            </a:r>
            <a:r>
              <a:rPr lang="en-US" sz="2100" dirty="0" smtClean="0"/>
              <a:t>education</a:t>
            </a:r>
            <a:endParaRPr lang="en-US" sz="2100" dirty="0"/>
          </a:p>
          <a:p>
            <a:pPr marL="1143000" indent="-457200">
              <a:spcBef>
                <a:spcPts val="0"/>
              </a:spcBef>
              <a:spcAft>
                <a:spcPts val="300"/>
              </a:spcAft>
              <a:buClr>
                <a:srgbClr val="BF2F8F"/>
              </a:buClr>
              <a:defRPr/>
            </a:pPr>
            <a:r>
              <a:rPr lang="en-US" sz="2100" dirty="0"/>
              <a:t>Collaborate with and incorporate evidence gathered by partner state and federal agencies </a:t>
            </a:r>
          </a:p>
          <a:p>
            <a:pPr marL="1143000" indent="-457200">
              <a:spcBef>
                <a:spcPts val="0"/>
              </a:spcBef>
              <a:spcAft>
                <a:spcPts val="300"/>
              </a:spcAft>
              <a:buClr>
                <a:srgbClr val="BF2F8F"/>
              </a:buClr>
              <a:defRPr/>
            </a:pPr>
            <a:r>
              <a:rPr lang="en-US" sz="2100" dirty="0"/>
              <a:t>Work with the Program Compliance Unit regarding evidence that may impact ongoing program compliance </a:t>
            </a:r>
            <a:r>
              <a:rPr lang="en-US" sz="2100" dirty="0" smtClean="0"/>
              <a:t>reviews</a:t>
            </a:r>
          </a:p>
          <a:p>
            <a:pPr marL="1143000" indent="-457200">
              <a:spcBef>
                <a:spcPts val="0"/>
              </a:spcBef>
              <a:spcAft>
                <a:spcPts val="300"/>
              </a:spcAft>
              <a:buClr>
                <a:srgbClr val="BF2F8F"/>
              </a:buClr>
              <a:defRPr/>
            </a:pPr>
            <a:r>
              <a:rPr lang="en-US" sz="2100" dirty="0"/>
              <a:t>Headed by former FTC Bureau of Consumer Protection’s Chief Litigation </a:t>
            </a:r>
            <a:r>
              <a:rPr lang="en-US" sz="2100" dirty="0" smtClean="0"/>
              <a:t>Counsel</a:t>
            </a:r>
          </a:p>
          <a:p>
            <a:pPr marL="1143000" indent="-457200">
              <a:spcBef>
                <a:spcPts val="0"/>
              </a:spcBef>
              <a:spcAft>
                <a:spcPts val="300"/>
              </a:spcAft>
              <a:buClr>
                <a:srgbClr val="BF2F8F"/>
              </a:buClr>
              <a:defRPr/>
            </a:pPr>
            <a:r>
              <a:rPr lang="en-US" sz="2100" dirty="0"/>
              <a:t>R</a:t>
            </a:r>
            <a:r>
              <a:rPr lang="en-US" sz="2100" dirty="0" smtClean="0"/>
              <a:t>eport to COO of FSA</a:t>
            </a:r>
          </a:p>
          <a:p>
            <a:pPr marL="1143000" indent="-457200">
              <a:spcBef>
                <a:spcPts val="0"/>
              </a:spcBef>
              <a:spcAft>
                <a:spcPts val="300"/>
              </a:spcAft>
              <a:buClr>
                <a:srgbClr val="BF2F8F"/>
              </a:buClr>
              <a:defRPr/>
            </a:pPr>
            <a:r>
              <a:rPr lang="en-US" sz="2100" dirty="0" smtClean="0"/>
              <a:t>Staff </a:t>
            </a:r>
            <a:r>
              <a:rPr lang="en-US" sz="2100" dirty="0"/>
              <a:t>will initially consist of "a few dozen" employees already involved in oversight and borrower </a:t>
            </a:r>
            <a:r>
              <a:rPr lang="en-US" sz="2100" dirty="0" smtClean="0"/>
              <a:t>protection</a:t>
            </a:r>
          </a:p>
          <a:p>
            <a:pPr marL="1143000" indent="-457200">
              <a:spcBef>
                <a:spcPts val="0"/>
              </a:spcBef>
              <a:spcAft>
                <a:spcPts val="300"/>
              </a:spcAft>
              <a:buClr>
                <a:srgbClr val="BF2F8F"/>
              </a:buClr>
              <a:defRPr/>
            </a:pPr>
            <a:r>
              <a:rPr lang="en-US" sz="2100" dirty="0" smtClean="0"/>
              <a:t>ED would hire </a:t>
            </a:r>
            <a:r>
              <a:rPr lang="en-US" sz="2100" dirty="0"/>
              <a:t>as many as 80 new employees if Congress </a:t>
            </a:r>
            <a:r>
              <a:rPr lang="en-US" sz="2100" dirty="0" smtClean="0"/>
              <a:t>approved </a:t>
            </a:r>
            <a:r>
              <a:rPr lang="en-US" sz="2100" dirty="0"/>
              <a:t>budget </a:t>
            </a:r>
            <a:r>
              <a:rPr lang="en-US" sz="2100" dirty="0" smtClean="0"/>
              <a:t>request</a:t>
            </a:r>
          </a:p>
          <a:p>
            <a:pPr marL="742950" indent="-285750">
              <a:spcBef>
                <a:spcPts val="0"/>
              </a:spcBef>
              <a:defRPr/>
            </a:pPr>
            <a:endParaRPr lang="en-US" sz="1300" dirty="0">
              <a:solidFill>
                <a:srgbClr val="FF0000"/>
              </a:solidFill>
            </a:endParaRPr>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2457345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003399"/>
                </a:solidFill>
              </a:rPr>
              <a:t>Recent and Anticipated Enforcement </a:t>
            </a:r>
            <a:r>
              <a:rPr lang="en-US" sz="3200" dirty="0"/>
              <a:t>Trends – cont’d</a:t>
            </a:r>
            <a:endParaRPr lang="en-US" sz="3200" dirty="0">
              <a:solidFill>
                <a:srgbClr val="003399"/>
              </a:solidFill>
            </a:endParaRPr>
          </a:p>
        </p:txBody>
      </p:sp>
      <p:sp>
        <p:nvSpPr>
          <p:cNvPr id="3" name="Content Placeholder 2"/>
          <p:cNvSpPr txBox="1">
            <a:spLocks/>
          </p:cNvSpPr>
          <p:nvPr/>
        </p:nvSpPr>
        <p:spPr>
          <a:xfrm>
            <a:off x="20320" y="1371600"/>
            <a:ext cx="8895080" cy="5105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0">
              <a:spcBef>
                <a:spcPts val="0"/>
              </a:spcBef>
              <a:spcAft>
                <a:spcPts val="300"/>
              </a:spcAft>
              <a:buNone/>
              <a:defRPr/>
            </a:pPr>
            <a:r>
              <a:rPr lang="en-US" sz="2800" dirty="0" smtClean="0"/>
              <a:t>Student Aid Enforcement Unit – cont’d</a:t>
            </a:r>
          </a:p>
          <a:p>
            <a:pPr marL="1143000" indent="-457200">
              <a:spcBef>
                <a:spcPts val="0"/>
              </a:spcBef>
              <a:buClr>
                <a:srgbClr val="BF2F8F"/>
              </a:buClr>
              <a:defRPr/>
            </a:pPr>
            <a:r>
              <a:rPr lang="en-US" sz="2400" dirty="0" smtClean="0"/>
              <a:t>Four divisions:</a:t>
            </a:r>
          </a:p>
          <a:p>
            <a:pPr marL="1600200" lvl="1" indent="-457200">
              <a:spcBef>
                <a:spcPts val="0"/>
              </a:spcBef>
              <a:buClr>
                <a:srgbClr val="BF2F8F"/>
              </a:buClr>
              <a:buFont typeface="Arial" panose="020B0604020202020204" pitchFamily="34" charset="0"/>
              <a:buChar char="•"/>
              <a:defRPr/>
            </a:pPr>
            <a:r>
              <a:rPr lang="en-US" sz="2200" dirty="0"/>
              <a:t>Investigations Group - identify potential misconduct or high-risk activity among higher education institutions.</a:t>
            </a:r>
          </a:p>
          <a:p>
            <a:pPr marL="1600200" lvl="1" indent="-457200">
              <a:spcBef>
                <a:spcPts val="0"/>
              </a:spcBef>
              <a:buClr>
                <a:srgbClr val="BF2F8F"/>
              </a:buClr>
              <a:buFont typeface="Arial" panose="020B0604020202020204" pitchFamily="34" charset="0"/>
              <a:buChar char="•"/>
              <a:defRPr/>
            </a:pPr>
            <a:r>
              <a:rPr lang="en-US" sz="2200" dirty="0" smtClean="0"/>
              <a:t>Borrower </a:t>
            </a:r>
            <a:r>
              <a:rPr lang="en-US" sz="2200" dirty="0"/>
              <a:t>Defense Group – provide legal analysis, support and advice concerning claims of borrowers of Direct Loans.</a:t>
            </a:r>
          </a:p>
          <a:p>
            <a:pPr marL="1600200" lvl="1" indent="-457200">
              <a:spcBef>
                <a:spcPts val="0"/>
              </a:spcBef>
              <a:buClr>
                <a:srgbClr val="BF2F8F"/>
              </a:buClr>
              <a:buFont typeface="Arial" panose="020B0604020202020204" pitchFamily="34" charset="0"/>
              <a:buChar char="•"/>
              <a:defRPr/>
            </a:pPr>
            <a:r>
              <a:rPr lang="en-US" sz="2200" dirty="0"/>
              <a:t>Administrative Actions And Appeals Service Group (AAASG) </a:t>
            </a:r>
          </a:p>
          <a:p>
            <a:pPr marL="2057400" lvl="2" indent="-457200">
              <a:spcBef>
                <a:spcPts val="0"/>
              </a:spcBef>
              <a:buClr>
                <a:srgbClr val="BF2F8F"/>
              </a:buClr>
              <a:buFont typeface="Arial" panose="020B0604020202020204" pitchFamily="34" charset="0"/>
              <a:buChar char="•"/>
              <a:defRPr/>
            </a:pPr>
            <a:r>
              <a:rPr lang="en-US" sz="2000" dirty="0"/>
              <a:t>Administrative actions such as Emergency, Termination, Limitation, </a:t>
            </a:r>
            <a:r>
              <a:rPr lang="en-US" sz="2000" dirty="0" smtClean="0"/>
              <a:t>Suspension </a:t>
            </a:r>
            <a:r>
              <a:rPr lang="en-US" sz="2000" dirty="0"/>
              <a:t>or Fine actions; </a:t>
            </a:r>
          </a:p>
          <a:p>
            <a:pPr marL="2057400" lvl="2" indent="-457200">
              <a:spcBef>
                <a:spcPts val="0"/>
              </a:spcBef>
              <a:buClr>
                <a:srgbClr val="BF2F8F"/>
              </a:buClr>
              <a:buFont typeface="Arial" panose="020B0604020202020204" pitchFamily="34" charset="0"/>
              <a:buChar char="•"/>
              <a:defRPr/>
            </a:pPr>
            <a:r>
              <a:rPr lang="en-US" sz="2000" dirty="0"/>
              <a:t>Appeals of final audit and final program review determinations; </a:t>
            </a:r>
          </a:p>
          <a:p>
            <a:pPr marL="2057400" lvl="2" indent="-457200">
              <a:spcBef>
                <a:spcPts val="0"/>
              </a:spcBef>
              <a:buClr>
                <a:srgbClr val="BF2F8F"/>
              </a:buClr>
              <a:buFont typeface="Arial" panose="020B0604020202020204" pitchFamily="34" charset="0"/>
              <a:buChar char="•"/>
              <a:defRPr/>
            </a:pPr>
            <a:r>
              <a:rPr lang="en-US" sz="2000" dirty="0"/>
              <a:t>Debarment and suspension actions; </a:t>
            </a:r>
          </a:p>
          <a:p>
            <a:pPr marL="2057400" lvl="2" indent="-457200">
              <a:spcBef>
                <a:spcPts val="0"/>
              </a:spcBef>
              <a:buClr>
                <a:srgbClr val="BF2F8F"/>
              </a:buClr>
              <a:buFont typeface="Arial" panose="020B0604020202020204" pitchFamily="34" charset="0"/>
              <a:buChar char="•"/>
              <a:defRPr/>
            </a:pPr>
            <a:r>
              <a:rPr lang="en-US" sz="2000" dirty="0"/>
              <a:t>Issue school revocation and denials of re-certification</a:t>
            </a:r>
          </a:p>
          <a:p>
            <a:pPr marL="1600200" lvl="1" indent="-461963">
              <a:spcBef>
                <a:spcPts val="0"/>
              </a:spcBef>
              <a:buClr>
                <a:srgbClr val="BF2F8F"/>
              </a:buClr>
              <a:buFont typeface="Arial" panose="020B0604020202020204" pitchFamily="34" charset="0"/>
              <a:buChar char="•"/>
              <a:defRPr/>
            </a:pPr>
            <a:r>
              <a:rPr lang="en-US" sz="2200" dirty="0"/>
              <a:t>Clery Group – ensure institutions comply with the Clery Act.</a:t>
            </a:r>
          </a:p>
          <a:p>
            <a:pPr marL="742950" indent="-285750">
              <a:spcBef>
                <a:spcPts val="0"/>
              </a:spcBef>
              <a:defRPr/>
            </a:pPr>
            <a:endParaRPr lang="en-US" sz="2000" dirty="0"/>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643531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r>
              <a:rPr lang="en-US" dirty="0" smtClean="0">
                <a:solidFill>
                  <a:srgbClr val="003399"/>
                </a:solidFill>
                <a:ea typeface="Verdana" pitchFamily="34" charset="0"/>
                <a:cs typeface="Verdana" pitchFamily="34" charset="0"/>
              </a:rPr>
              <a:t>Introduction</a:t>
            </a:r>
            <a:endParaRPr lang="en-US" dirty="0">
              <a:solidFill>
                <a:srgbClr val="003399"/>
              </a:solidFill>
              <a:ea typeface="Verdana" pitchFamily="34" charset="0"/>
              <a:cs typeface="Verdana" pitchFamily="34" charset="0"/>
            </a:endParaRPr>
          </a:p>
        </p:txBody>
      </p:sp>
      <p:sp>
        <p:nvSpPr>
          <p:cNvPr id="4" name="Rectangle 2"/>
          <p:cNvSpPr>
            <a:spLocks noGrp="1" noChangeArrowheads="1"/>
          </p:cNvSpPr>
          <p:nvPr>
            <p:ph sz="quarter" idx="1"/>
          </p:nvPr>
        </p:nvSpPr>
        <p:spPr>
          <a:xfrm>
            <a:off x="685800" y="1143000"/>
            <a:ext cx="7848600" cy="5105400"/>
          </a:xfrm>
        </p:spPr>
        <p:txBody>
          <a:bodyPr>
            <a:noAutofit/>
          </a:bodyPr>
          <a:lstStyle/>
          <a:p>
            <a:pPr marL="0" indent="0">
              <a:spcBef>
                <a:spcPts val="300"/>
              </a:spcBef>
              <a:buNone/>
              <a:defRPr/>
            </a:pPr>
            <a:r>
              <a:rPr lang="en-US" sz="1800" b="1" dirty="0"/>
              <a:t>Personal </a:t>
            </a:r>
            <a:r>
              <a:rPr lang="en-US" sz="1800" b="1" dirty="0" smtClean="0"/>
              <a:t>Background and Perspective</a:t>
            </a:r>
            <a:endParaRPr lang="en-US" sz="1800" b="1" dirty="0"/>
          </a:p>
          <a:p>
            <a:pPr>
              <a:spcBef>
                <a:spcPts val="300"/>
              </a:spcBef>
              <a:buClr>
                <a:srgbClr val="BF2F8F"/>
              </a:buClr>
              <a:defRPr/>
            </a:pPr>
            <a:r>
              <a:rPr lang="en-US" sz="1800" dirty="0" smtClean="0"/>
              <a:t>25 </a:t>
            </a:r>
            <a:r>
              <a:rPr lang="en-US" sz="1800" dirty="0"/>
              <a:t>years of experience as a </a:t>
            </a:r>
            <a:r>
              <a:rPr lang="en-US" sz="1800" dirty="0" smtClean="0"/>
              <a:t>postsecondary education </a:t>
            </a:r>
            <a:r>
              <a:rPr lang="en-US" sz="1800" dirty="0"/>
              <a:t>attorney</a:t>
            </a:r>
          </a:p>
          <a:p>
            <a:pPr>
              <a:spcBef>
                <a:spcPts val="300"/>
              </a:spcBef>
              <a:buClr>
                <a:srgbClr val="BF2F8F"/>
              </a:buClr>
              <a:defRPr/>
            </a:pPr>
            <a:r>
              <a:rPr lang="en-US" sz="1800" dirty="0" smtClean="0"/>
              <a:t>Advise colleges and universities </a:t>
            </a:r>
            <a:r>
              <a:rPr lang="en-US" sz="1800" dirty="0"/>
              <a:t>across the country on program reviews, audits &amp; </a:t>
            </a:r>
            <a:r>
              <a:rPr lang="en-US" sz="1800" dirty="0" smtClean="0"/>
              <a:t>investigations</a:t>
            </a:r>
          </a:p>
          <a:p>
            <a:pPr marL="0" indent="0">
              <a:spcBef>
                <a:spcPts val="300"/>
              </a:spcBef>
              <a:buClr>
                <a:srgbClr val="BF2F8F"/>
              </a:buClr>
              <a:buNone/>
              <a:defRPr/>
            </a:pPr>
            <a:r>
              <a:rPr lang="en-US" sz="1800" b="1" dirty="0" smtClean="0"/>
              <a:t>Session Overview</a:t>
            </a:r>
          </a:p>
          <a:p>
            <a:pPr>
              <a:spcBef>
                <a:spcPts val="300"/>
              </a:spcBef>
              <a:buClr>
                <a:srgbClr val="BF2F8F"/>
              </a:buClr>
              <a:defRPr/>
            </a:pPr>
            <a:r>
              <a:rPr lang="en-US" sz="1800" dirty="0" smtClean="0"/>
              <a:t>Overview </a:t>
            </a:r>
            <a:r>
              <a:rPr lang="en-US" sz="1800" dirty="0"/>
              <a:t>of recent Title IV-related enforcement </a:t>
            </a:r>
            <a:r>
              <a:rPr lang="en-US" sz="1800" dirty="0" smtClean="0"/>
              <a:t>activity</a:t>
            </a:r>
            <a:endParaRPr lang="en-US" sz="1800" dirty="0"/>
          </a:p>
          <a:p>
            <a:pPr>
              <a:spcBef>
                <a:spcPts val="300"/>
              </a:spcBef>
              <a:buClr>
                <a:srgbClr val="BF2F8F"/>
              </a:buClr>
              <a:defRPr/>
            </a:pPr>
            <a:r>
              <a:rPr lang="en-US" sz="1800" dirty="0"/>
              <a:t>T</a:t>
            </a:r>
            <a:r>
              <a:rPr lang="en-US" sz="1800" dirty="0" smtClean="0"/>
              <a:t>rending compliance topics emerging </a:t>
            </a:r>
            <a:r>
              <a:rPr lang="en-US" sz="1800" dirty="0"/>
              <a:t>from </a:t>
            </a:r>
            <a:r>
              <a:rPr lang="en-US" sz="1800" dirty="0" smtClean="0"/>
              <a:t>recent enforcement activity</a:t>
            </a:r>
          </a:p>
          <a:p>
            <a:pPr>
              <a:spcBef>
                <a:spcPts val="300"/>
              </a:spcBef>
              <a:buClr>
                <a:srgbClr val="BF2F8F"/>
              </a:buClr>
              <a:defRPr/>
            </a:pPr>
            <a:r>
              <a:rPr lang="en-US" sz="1800" dirty="0" smtClean="0"/>
              <a:t>Discuss trend toward more metrics and ratings</a:t>
            </a:r>
          </a:p>
          <a:p>
            <a:pPr>
              <a:spcBef>
                <a:spcPts val="300"/>
              </a:spcBef>
              <a:buClr>
                <a:srgbClr val="BF2F8F"/>
              </a:buClr>
              <a:defRPr/>
            </a:pPr>
            <a:r>
              <a:rPr lang="en-US" sz="1800" dirty="0" smtClean="0"/>
              <a:t>Emphasis on disclosures and representations to students</a:t>
            </a:r>
          </a:p>
          <a:p>
            <a:pPr>
              <a:spcBef>
                <a:spcPts val="300"/>
              </a:spcBef>
              <a:buClr>
                <a:srgbClr val="BF2F8F"/>
              </a:buClr>
              <a:defRPr/>
            </a:pPr>
            <a:r>
              <a:rPr lang="en-US" sz="1800" dirty="0" smtClean="0"/>
              <a:t>Emergence and influence of other enforcers</a:t>
            </a:r>
          </a:p>
          <a:p>
            <a:pPr marL="0" indent="0">
              <a:spcBef>
                <a:spcPts val="300"/>
              </a:spcBef>
              <a:buClr>
                <a:srgbClr val="BF2F8F"/>
              </a:buClr>
              <a:buNone/>
              <a:defRPr/>
            </a:pPr>
            <a:r>
              <a:rPr lang="en-US" sz="1800" b="1" dirty="0" smtClean="0"/>
              <a:t>Goals </a:t>
            </a:r>
            <a:r>
              <a:rPr lang="en-US" sz="1800" b="1" dirty="0"/>
              <a:t>for this </a:t>
            </a:r>
            <a:r>
              <a:rPr lang="en-US" sz="1800" b="1" dirty="0" smtClean="0"/>
              <a:t>Session</a:t>
            </a:r>
          </a:p>
          <a:p>
            <a:pPr>
              <a:spcBef>
                <a:spcPts val="300"/>
              </a:spcBef>
              <a:buClr>
                <a:srgbClr val="BF2F8F"/>
              </a:buClr>
              <a:defRPr/>
            </a:pPr>
            <a:r>
              <a:rPr lang="en-US" sz="1800" dirty="0" smtClean="0"/>
              <a:t>Identify trending topics of significance to your institution</a:t>
            </a:r>
          </a:p>
          <a:p>
            <a:pPr>
              <a:spcBef>
                <a:spcPts val="300"/>
              </a:spcBef>
              <a:buClr>
                <a:srgbClr val="BF2F8F"/>
              </a:buClr>
              <a:defRPr/>
            </a:pPr>
            <a:r>
              <a:rPr lang="en-US" sz="1800" dirty="0" smtClean="0"/>
              <a:t>Develop list </a:t>
            </a:r>
            <a:r>
              <a:rPr lang="en-US" sz="1800" dirty="0"/>
              <a:t>of issues warranting further attention at </a:t>
            </a:r>
            <a:r>
              <a:rPr lang="en-US" sz="1800" dirty="0" smtClean="0"/>
              <a:t>your institution</a:t>
            </a:r>
          </a:p>
          <a:p>
            <a:pPr>
              <a:spcBef>
                <a:spcPts val="300"/>
              </a:spcBef>
              <a:buClr>
                <a:srgbClr val="BF2F8F"/>
              </a:buClr>
              <a:defRPr/>
            </a:pPr>
            <a:r>
              <a:rPr lang="en-US" sz="1800" dirty="0" smtClean="0"/>
              <a:t>Discuss strategies for monitoring and managing these legal issues</a:t>
            </a:r>
          </a:p>
          <a:p>
            <a:pPr marL="0" indent="0">
              <a:spcBef>
                <a:spcPts val="900"/>
              </a:spcBef>
              <a:buNone/>
              <a:defRPr/>
            </a:pPr>
            <a:r>
              <a:rPr lang="en-US" sz="1400" b="1" dirty="0" smtClean="0"/>
              <a:t>NOTE:  </a:t>
            </a:r>
            <a:r>
              <a:rPr lang="en-US" sz="1400" dirty="0" smtClean="0"/>
              <a:t>This presentation does not constitute legal advice and is for informational purposes only.  You should consult with legal counsel before making any decisions regarding topics covered in this presentation.</a:t>
            </a:r>
            <a:endParaRPr lang="en-US" sz="1400" dirty="0"/>
          </a:p>
        </p:txBody>
      </p:sp>
    </p:spTree>
    <p:extLst>
      <p:ext uri="{BB962C8B-B14F-4D97-AF65-F5344CB8AC3E}">
        <p14:creationId xmlns:p14="http://schemas.microsoft.com/office/powerpoint/2010/main" val="3692568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1143000"/>
          </a:xfrm>
        </p:spPr>
        <p:txBody>
          <a:bodyPr>
            <a:normAutofit/>
          </a:bodyPr>
          <a:lstStyle/>
          <a:p>
            <a:r>
              <a:rPr lang="en-US" sz="2800" dirty="0"/>
              <a:t>Recent and Anticipated Enforcement Trends – cont’d</a:t>
            </a:r>
            <a:endParaRPr lang="en-US" sz="2900" dirty="0"/>
          </a:p>
        </p:txBody>
      </p:sp>
      <p:sp>
        <p:nvSpPr>
          <p:cNvPr id="3" name="Content Placeholder 2"/>
          <p:cNvSpPr txBox="1">
            <a:spLocks/>
          </p:cNvSpPr>
          <p:nvPr/>
        </p:nvSpPr>
        <p:spPr>
          <a:xfrm>
            <a:off x="452120" y="1295400"/>
            <a:ext cx="8458200" cy="4343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200"/>
              </a:spcAft>
              <a:buClr>
                <a:srgbClr val="BF2F8F"/>
              </a:buClr>
              <a:buNone/>
            </a:pPr>
            <a:r>
              <a:rPr lang="en-US" dirty="0" smtClean="0"/>
              <a:t>OIG FY 2016 Annual Plan: New Priority Work (Excerpts)</a:t>
            </a:r>
            <a:endParaRPr lang="en-US" dirty="0" smtClean="0">
              <a:solidFill>
                <a:srgbClr val="FF0000"/>
              </a:solidFill>
            </a:endParaRPr>
          </a:p>
          <a:p>
            <a:pPr>
              <a:spcBef>
                <a:spcPts val="300"/>
              </a:spcBef>
              <a:buClr>
                <a:srgbClr val="BF2F8F"/>
              </a:buClr>
            </a:pPr>
            <a:r>
              <a:rPr lang="en-US" sz="2800" dirty="0" smtClean="0"/>
              <a:t>FSA Evaluation and Oversight of School’s Participation in the Experimental Sites Initiatives</a:t>
            </a:r>
          </a:p>
          <a:p>
            <a:pPr>
              <a:spcBef>
                <a:spcPts val="300"/>
              </a:spcBef>
              <a:buClr>
                <a:srgbClr val="BF2F8F"/>
              </a:buClr>
            </a:pPr>
            <a:r>
              <a:rPr lang="en-US" sz="2800" dirty="0" smtClean="0"/>
              <a:t>FSA Oversight of Schools Submitting Untimely Disbursement Records</a:t>
            </a:r>
          </a:p>
          <a:p>
            <a:pPr>
              <a:spcBef>
                <a:spcPts val="300"/>
              </a:spcBef>
              <a:buClr>
                <a:srgbClr val="BF2F8F"/>
              </a:buClr>
            </a:pPr>
            <a:r>
              <a:rPr lang="en-US" sz="2800" dirty="0" smtClean="0"/>
              <a:t>Department Oversight of At-Risk Proprietary Schools</a:t>
            </a:r>
          </a:p>
          <a:p>
            <a:pPr>
              <a:spcBef>
                <a:spcPts val="300"/>
              </a:spcBef>
              <a:buClr>
                <a:srgbClr val="BF2F8F"/>
              </a:buClr>
            </a:pPr>
            <a:r>
              <a:rPr lang="en-US" sz="2800" dirty="0" smtClean="0"/>
              <a:t>Audits, Inspections and Investigations of Selected Program Participants</a:t>
            </a:r>
          </a:p>
          <a:p>
            <a:pPr marL="0" indent="0">
              <a:buFont typeface="Arial" pitchFamily="34" charset="0"/>
              <a:buNone/>
            </a:pPr>
            <a:endParaRPr lang="en-US" dirty="0"/>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4003683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1143000"/>
          </a:xfrm>
        </p:spPr>
        <p:txBody>
          <a:bodyPr>
            <a:normAutofit/>
          </a:bodyPr>
          <a:lstStyle/>
          <a:p>
            <a:r>
              <a:rPr lang="en-US" sz="2900" dirty="0"/>
              <a:t>Recent and </a:t>
            </a:r>
            <a:r>
              <a:rPr lang="en-US" sz="2900" dirty="0" smtClean="0"/>
              <a:t>Anticipated Enforcement Trends</a:t>
            </a:r>
            <a:r>
              <a:rPr lang="en-US" sz="2800" dirty="0"/>
              <a:t> – cont’d</a:t>
            </a:r>
            <a:endParaRPr lang="en-US" sz="2900" dirty="0"/>
          </a:p>
        </p:txBody>
      </p:sp>
      <p:sp>
        <p:nvSpPr>
          <p:cNvPr id="3" name="TextBox 4"/>
          <p:cNvSpPr txBox="1">
            <a:spLocks noChangeArrowheads="1"/>
          </p:cNvSpPr>
          <p:nvPr/>
        </p:nvSpPr>
        <p:spPr bwMode="auto">
          <a:xfrm>
            <a:off x="457200" y="1082040"/>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latin typeface="+mn-lt"/>
              </a:rPr>
              <a:t>OIG FY 2016 Annual Plan “Continuing Work” (Excerpts) - cont’d</a:t>
            </a:r>
            <a:endParaRPr lang="en-US" sz="2400" dirty="0">
              <a:latin typeface="+mn-lt"/>
            </a:endParaRPr>
          </a:p>
        </p:txBody>
      </p:sp>
      <p:sp>
        <p:nvSpPr>
          <p:cNvPr id="4" name="Rectangle 3"/>
          <p:cNvSpPr txBox="1">
            <a:spLocks noChangeArrowheads="1"/>
          </p:cNvSpPr>
          <p:nvPr/>
        </p:nvSpPr>
        <p:spPr>
          <a:xfrm>
            <a:off x="533400" y="1600200"/>
            <a:ext cx="8001000" cy="4648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BF2F8F"/>
              </a:buClr>
            </a:pPr>
            <a:r>
              <a:rPr lang="en-US" sz="2200" dirty="0" smtClean="0"/>
              <a:t>Department’s Oversight of Misrepresentation Regulations</a:t>
            </a:r>
          </a:p>
          <a:p>
            <a:pPr>
              <a:spcBef>
                <a:spcPts val="0"/>
              </a:spcBef>
              <a:spcAft>
                <a:spcPts val="600"/>
              </a:spcAft>
              <a:buClr>
                <a:srgbClr val="BF2F8F"/>
              </a:buClr>
            </a:pPr>
            <a:r>
              <a:rPr lang="en-US" sz="2200" dirty="0"/>
              <a:t>Annual Compliance Review of the Department’s Compliance with Improper Payment Reporting Requirements</a:t>
            </a:r>
            <a:endParaRPr lang="en-US" sz="2200" dirty="0" smtClean="0"/>
          </a:p>
          <a:p>
            <a:pPr>
              <a:spcBef>
                <a:spcPts val="0"/>
              </a:spcBef>
              <a:spcAft>
                <a:spcPts val="600"/>
              </a:spcAft>
              <a:buClr>
                <a:srgbClr val="BF2F8F"/>
              </a:buClr>
            </a:pPr>
            <a:r>
              <a:rPr lang="en-US" sz="2200" dirty="0" smtClean="0"/>
              <a:t>Accrediting Agencies’ Evaluation of Direct Assessment Programs</a:t>
            </a:r>
          </a:p>
          <a:p>
            <a:pPr lvl="1">
              <a:spcBef>
                <a:spcPts val="200"/>
              </a:spcBef>
              <a:buClr>
                <a:srgbClr val="BF2F8F"/>
              </a:buClr>
              <a:buFont typeface="Arial" panose="020B0604020202020204" pitchFamily="34" charset="0"/>
              <a:buChar char="•"/>
            </a:pPr>
            <a:r>
              <a:rPr lang="en-US" sz="2000" dirty="0" smtClean="0"/>
              <a:t>Sufficiency of accreditor classifications of delivery methods and measurements of student learning for competency-based programs, including direct assessment programs</a:t>
            </a:r>
          </a:p>
          <a:p>
            <a:pPr lvl="1">
              <a:spcBef>
                <a:spcPts val="200"/>
              </a:spcBef>
              <a:buClr>
                <a:srgbClr val="BF2F8F"/>
              </a:buClr>
              <a:buFont typeface="Arial" panose="020B0604020202020204" pitchFamily="34" charset="0"/>
              <a:buChar char="•"/>
            </a:pPr>
            <a:r>
              <a:rPr lang="en-US" sz="2000" dirty="0" smtClean="0"/>
              <a:t>Report on HLC evaluation of competency-based education programs.  Review of WASC evaluation of competency-based programs.</a:t>
            </a:r>
          </a:p>
          <a:p>
            <a:pPr lvl="2">
              <a:spcBef>
                <a:spcPts val="200"/>
              </a:spcBef>
              <a:buClr>
                <a:srgbClr val="BF2F8F"/>
              </a:buClr>
              <a:buFont typeface="Arial" panose="020B0604020202020204" pitchFamily="34" charset="0"/>
              <a:buChar char="•"/>
            </a:pPr>
            <a:r>
              <a:rPr lang="en-US" sz="1900" dirty="0" smtClean="0"/>
              <a:t>Dear Colleague Letter on competency based education programs (including direct assessment programs)</a:t>
            </a:r>
          </a:p>
          <a:p>
            <a:pPr lvl="2">
              <a:spcBef>
                <a:spcPts val="200"/>
              </a:spcBef>
              <a:buClr>
                <a:srgbClr val="BF2F8F"/>
              </a:buClr>
              <a:buFont typeface="Arial" panose="020B0604020202020204" pitchFamily="34" charset="0"/>
              <a:buChar char="•"/>
            </a:pPr>
            <a:r>
              <a:rPr lang="en-US" sz="1900" dirty="0" smtClean="0"/>
              <a:t>ED allowing select colleges to experiment with competency based education and prior learning assessment</a:t>
            </a:r>
          </a:p>
        </p:txBody>
      </p:sp>
      <p:sp>
        <p:nvSpPr>
          <p:cNvPr id="5" name="Footer Placeholder 4"/>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2476772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1143000"/>
          </a:xfrm>
        </p:spPr>
        <p:txBody>
          <a:bodyPr>
            <a:normAutofit/>
          </a:bodyPr>
          <a:lstStyle/>
          <a:p>
            <a:r>
              <a:rPr lang="en-US" sz="2900" dirty="0">
                <a:solidFill>
                  <a:srgbClr val="003399"/>
                </a:solidFill>
              </a:rPr>
              <a:t>Recent and </a:t>
            </a:r>
            <a:r>
              <a:rPr lang="en-US" sz="2900" dirty="0" smtClean="0">
                <a:solidFill>
                  <a:srgbClr val="003399"/>
                </a:solidFill>
              </a:rPr>
              <a:t>Anticipated Enforcement Trends</a:t>
            </a:r>
            <a:r>
              <a:rPr lang="en-US" sz="2800" dirty="0"/>
              <a:t> – cont’d</a:t>
            </a:r>
            <a:endParaRPr lang="en-US" sz="2900" dirty="0">
              <a:solidFill>
                <a:srgbClr val="003399"/>
              </a:solidFill>
            </a:endParaRPr>
          </a:p>
        </p:txBody>
      </p:sp>
      <p:sp>
        <p:nvSpPr>
          <p:cNvPr id="3" name="Content Placeholder 2"/>
          <p:cNvSpPr txBox="1">
            <a:spLocks/>
          </p:cNvSpPr>
          <p:nvPr/>
        </p:nvSpPr>
        <p:spPr>
          <a:xfrm>
            <a:off x="76200" y="1310640"/>
            <a:ext cx="8229600" cy="493776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indent="-457200">
              <a:lnSpc>
                <a:spcPct val="120000"/>
              </a:lnSpc>
              <a:buClr>
                <a:srgbClr val="BF2F8F"/>
              </a:buClr>
              <a:defRPr/>
            </a:pPr>
            <a:r>
              <a:rPr lang="en-US" sz="2000" b="1" dirty="0" smtClean="0"/>
              <a:t>USED FY 2015 Agency Financial Report –</a:t>
            </a:r>
          </a:p>
          <a:p>
            <a:pPr marL="919163" lvl="1" indent="0">
              <a:lnSpc>
                <a:spcPct val="120000"/>
              </a:lnSpc>
              <a:buClr>
                <a:srgbClr val="BF2F8F"/>
              </a:buClr>
              <a:buNone/>
              <a:defRPr/>
            </a:pPr>
            <a:r>
              <a:rPr lang="en-US" sz="2000" b="1" dirty="0" smtClean="0"/>
              <a:t>Estimates of the amounts identified and recovered through compliance audits, OIG audits and program reviews for FY 2015:</a:t>
            </a:r>
          </a:p>
          <a:p>
            <a:pPr marL="919163" lvl="1" indent="0">
              <a:lnSpc>
                <a:spcPct val="120000"/>
              </a:lnSpc>
              <a:buClr>
                <a:srgbClr val="BF2F8F"/>
              </a:buClr>
              <a:buNone/>
              <a:defRPr/>
            </a:pPr>
            <a:r>
              <a:rPr lang="en-US" sz="2000" b="1" dirty="0"/>
              <a:t>	</a:t>
            </a:r>
            <a:r>
              <a:rPr lang="en-US" sz="2000" b="1" dirty="0" smtClean="0"/>
              <a:t>Amount identified:  $111.7M</a:t>
            </a:r>
          </a:p>
          <a:p>
            <a:pPr marL="919163" lvl="1" indent="0">
              <a:lnSpc>
                <a:spcPct val="120000"/>
              </a:lnSpc>
              <a:buClr>
                <a:srgbClr val="BF2F8F"/>
              </a:buClr>
              <a:buNone/>
              <a:defRPr/>
            </a:pPr>
            <a:r>
              <a:rPr lang="en-US" sz="2000" b="1" dirty="0"/>
              <a:t>	</a:t>
            </a:r>
            <a:r>
              <a:rPr lang="en-US" sz="2000" b="1" dirty="0" smtClean="0"/>
              <a:t>Amount recaptured:  $12.9M</a:t>
            </a:r>
          </a:p>
          <a:p>
            <a:pPr marL="914400" indent="-457200">
              <a:lnSpc>
                <a:spcPct val="120000"/>
              </a:lnSpc>
              <a:buClr>
                <a:srgbClr val="BF2F8F"/>
              </a:buClr>
              <a:defRPr/>
            </a:pPr>
            <a:r>
              <a:rPr lang="en-US" sz="2000" b="1" dirty="0" smtClean="0"/>
              <a:t>USED FY 2014 Agency Financial Report -- </a:t>
            </a:r>
            <a:r>
              <a:rPr lang="en-US" sz="2000" dirty="0" smtClean="0"/>
              <a:t>Overpayments Recaptured Outside of Payment Recapture Audits (FY 2012-2014)</a:t>
            </a:r>
          </a:p>
          <a:p>
            <a:pPr marL="1463675" lvl="2" indent="-457200">
              <a:spcBef>
                <a:spcPts val="600"/>
              </a:spcBef>
              <a:buClr>
                <a:srgbClr val="BF2F8F"/>
              </a:buClr>
              <a:buFont typeface="Arial" panose="020B0604020202020204" pitchFamily="34" charset="0"/>
              <a:buChar char="•"/>
              <a:defRPr/>
            </a:pPr>
            <a:r>
              <a:rPr lang="en-US" sz="2000" dirty="0" smtClean="0"/>
              <a:t>Compliance Audit Reports:  $67.8M Identified and $26.6M Recovered</a:t>
            </a:r>
          </a:p>
          <a:p>
            <a:pPr marL="1463675" lvl="2" indent="-457200">
              <a:spcBef>
                <a:spcPts val="600"/>
              </a:spcBef>
              <a:buClr>
                <a:srgbClr val="BF2F8F"/>
              </a:buClr>
              <a:buFont typeface="Arial" panose="020B0604020202020204" pitchFamily="34" charset="0"/>
              <a:buChar char="•"/>
              <a:defRPr/>
            </a:pPr>
            <a:r>
              <a:rPr lang="en-US" sz="2000" dirty="0" smtClean="0"/>
              <a:t>OIG Audit Reports:  $25.2M Identified and $6.1M Recovered</a:t>
            </a:r>
          </a:p>
          <a:p>
            <a:pPr marL="1463675" lvl="2" indent="-457200">
              <a:spcBef>
                <a:spcPts val="600"/>
              </a:spcBef>
              <a:buClr>
                <a:srgbClr val="BF2F8F"/>
              </a:buClr>
              <a:buFont typeface="Arial" panose="020B0604020202020204" pitchFamily="34" charset="0"/>
              <a:buChar char="•"/>
              <a:defRPr/>
            </a:pPr>
            <a:r>
              <a:rPr lang="en-US" sz="2000" dirty="0" smtClean="0"/>
              <a:t>Program Reviews:  $117.3M Identified and $33.2M Recovered</a:t>
            </a:r>
          </a:p>
          <a:p>
            <a:endParaRPr lang="en-US" dirty="0"/>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4059731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1143000"/>
          </a:xfrm>
        </p:spPr>
        <p:txBody>
          <a:bodyPr>
            <a:normAutofit/>
          </a:bodyPr>
          <a:lstStyle/>
          <a:p>
            <a:r>
              <a:rPr lang="en-US" sz="2800" dirty="0">
                <a:solidFill>
                  <a:srgbClr val="003399"/>
                </a:solidFill>
              </a:rPr>
              <a:t>Recent and </a:t>
            </a:r>
            <a:r>
              <a:rPr lang="en-US" sz="2800" dirty="0" smtClean="0">
                <a:solidFill>
                  <a:srgbClr val="003399"/>
                </a:solidFill>
              </a:rPr>
              <a:t>Anticipated Enforcement Trends – Publicity and Metrics</a:t>
            </a:r>
            <a:endParaRPr lang="en-US" sz="2800" dirty="0">
              <a:solidFill>
                <a:srgbClr val="003399"/>
              </a:solidFill>
            </a:endParaRPr>
          </a:p>
        </p:txBody>
      </p:sp>
      <p:sp>
        <p:nvSpPr>
          <p:cNvPr id="3" name="Content Placeholder 2"/>
          <p:cNvSpPr txBox="1">
            <a:spLocks/>
          </p:cNvSpPr>
          <p:nvPr/>
        </p:nvSpPr>
        <p:spPr>
          <a:xfrm>
            <a:off x="76200" y="1066800"/>
            <a:ext cx="8534400" cy="5257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0">
              <a:spcBef>
                <a:spcPts val="0"/>
              </a:spcBef>
              <a:spcAft>
                <a:spcPts val="600"/>
              </a:spcAft>
              <a:buClr>
                <a:srgbClr val="BF2F8F"/>
              </a:buClr>
              <a:buNone/>
              <a:defRPr/>
            </a:pPr>
            <a:r>
              <a:rPr lang="en-US" sz="2400" b="1" dirty="0" smtClean="0"/>
              <a:t>Publicity and Transparency</a:t>
            </a:r>
          </a:p>
          <a:p>
            <a:pPr marL="914400" indent="-457200">
              <a:spcBef>
                <a:spcPts val="0"/>
              </a:spcBef>
              <a:buClr>
                <a:srgbClr val="BF2F8F"/>
              </a:buClr>
              <a:defRPr/>
            </a:pPr>
            <a:r>
              <a:rPr lang="en-US" sz="2000" dirty="0" smtClean="0"/>
              <a:t>FSA FY 2011-2015 Strategic Plan:  “publicizing undesired behavior…” </a:t>
            </a:r>
          </a:p>
          <a:p>
            <a:pPr marL="914400" indent="-457200">
              <a:spcBef>
                <a:spcPts val="0"/>
              </a:spcBef>
              <a:spcAft>
                <a:spcPts val="600"/>
              </a:spcAft>
              <a:buClr>
                <a:srgbClr val="BF2F8F"/>
              </a:buClr>
              <a:defRPr/>
            </a:pPr>
            <a:r>
              <a:rPr lang="en-US" sz="2000" dirty="0" smtClean="0"/>
              <a:t>Examples of Publicity and Metrics</a:t>
            </a:r>
          </a:p>
          <a:p>
            <a:pPr marL="1371600" lvl="1" indent="-457200">
              <a:spcBef>
                <a:spcPts val="0"/>
              </a:spcBef>
              <a:buClr>
                <a:srgbClr val="BF2F8F"/>
              </a:buClr>
              <a:buFont typeface="Arial" panose="020B0604020202020204" pitchFamily="34" charset="0"/>
              <a:buChar char="•"/>
              <a:defRPr/>
            </a:pPr>
            <a:r>
              <a:rPr lang="en-US" sz="1800" dirty="0" smtClean="0"/>
              <a:t>Adverse Media Coverage</a:t>
            </a:r>
          </a:p>
          <a:p>
            <a:pPr marL="1371600" lvl="1" indent="-457200">
              <a:spcBef>
                <a:spcPts val="0"/>
              </a:spcBef>
              <a:buClr>
                <a:srgbClr val="BF2F8F"/>
              </a:buClr>
              <a:buFont typeface="Arial" panose="020B0604020202020204" pitchFamily="34" charset="0"/>
              <a:buChar char="•"/>
              <a:defRPr/>
            </a:pPr>
            <a:r>
              <a:rPr lang="en-US" sz="1800" dirty="0" smtClean="0"/>
              <a:t>Net price rankings</a:t>
            </a:r>
          </a:p>
          <a:p>
            <a:pPr marL="1371600" lvl="1" indent="-457200">
              <a:spcBef>
                <a:spcPts val="0"/>
              </a:spcBef>
              <a:buClr>
                <a:srgbClr val="BF2F8F"/>
              </a:buClr>
              <a:buFont typeface="Arial" panose="020B0604020202020204" pitchFamily="34" charset="0"/>
              <a:buChar char="•"/>
              <a:defRPr/>
            </a:pPr>
            <a:r>
              <a:rPr lang="en-US" sz="1800" dirty="0" smtClean="0"/>
              <a:t>Consumer Information and GE Disclosures</a:t>
            </a:r>
          </a:p>
          <a:p>
            <a:pPr marL="1371600" lvl="1" indent="-457200">
              <a:spcBef>
                <a:spcPts val="0"/>
              </a:spcBef>
              <a:buClr>
                <a:srgbClr val="BF2F8F"/>
              </a:buClr>
              <a:buFont typeface="Arial" panose="020B0604020202020204" pitchFamily="34" charset="0"/>
              <a:buChar char="•"/>
              <a:defRPr/>
            </a:pPr>
            <a:r>
              <a:rPr lang="en-US" sz="1800" dirty="0" smtClean="0"/>
              <a:t>Publication of composite scores (financial responsibility)</a:t>
            </a:r>
          </a:p>
          <a:p>
            <a:pPr marL="1371600" lvl="1" indent="-457200">
              <a:spcBef>
                <a:spcPts val="0"/>
              </a:spcBef>
              <a:buClr>
                <a:srgbClr val="BF2F8F"/>
              </a:buClr>
              <a:buFont typeface="Arial" panose="020B0604020202020204" pitchFamily="34" charset="0"/>
              <a:buChar char="•"/>
              <a:defRPr/>
            </a:pPr>
            <a:r>
              <a:rPr lang="en-US" sz="1800" dirty="0" smtClean="0"/>
              <a:t>Publication of FPRDs</a:t>
            </a:r>
          </a:p>
          <a:p>
            <a:pPr marL="1371600" lvl="1" indent="-457200">
              <a:spcBef>
                <a:spcPts val="0"/>
              </a:spcBef>
              <a:buClr>
                <a:srgbClr val="BF2F8F"/>
              </a:buClr>
              <a:buFont typeface="Arial" panose="020B0604020202020204" pitchFamily="34" charset="0"/>
              <a:buChar char="•"/>
              <a:defRPr/>
            </a:pPr>
            <a:r>
              <a:rPr lang="en-US" sz="1800" dirty="0" smtClean="0"/>
              <a:t>Publication of Lifetime CDRs</a:t>
            </a:r>
          </a:p>
          <a:p>
            <a:pPr marL="1371600" lvl="1" indent="-457200">
              <a:spcBef>
                <a:spcPts val="0"/>
              </a:spcBef>
              <a:buClr>
                <a:srgbClr val="BF2F8F"/>
              </a:buClr>
              <a:buFont typeface="Arial" panose="020B0604020202020204" pitchFamily="34" charset="0"/>
              <a:buChar char="•"/>
              <a:defRPr/>
            </a:pPr>
            <a:r>
              <a:rPr lang="en-US" sz="1800" dirty="0" smtClean="0"/>
              <a:t>Publication of Gainful Employment Metrics</a:t>
            </a:r>
          </a:p>
          <a:p>
            <a:pPr marL="1371600" lvl="1" indent="-457200">
              <a:spcBef>
                <a:spcPts val="0"/>
              </a:spcBef>
              <a:buClr>
                <a:srgbClr val="BF2F8F"/>
              </a:buClr>
              <a:buFont typeface="Arial" panose="020B0604020202020204" pitchFamily="34" charset="0"/>
              <a:buChar char="•"/>
              <a:defRPr/>
            </a:pPr>
            <a:r>
              <a:rPr lang="en-US" sz="1800" dirty="0" smtClean="0"/>
              <a:t>Publication of Institutions on HCM1 and HCM2</a:t>
            </a:r>
          </a:p>
          <a:p>
            <a:pPr marL="1646237" lvl="2" indent="-457200">
              <a:spcBef>
                <a:spcPts val="0"/>
              </a:spcBef>
              <a:buClr>
                <a:srgbClr val="BF2F8F"/>
              </a:buClr>
              <a:buFont typeface="Arial" panose="020B0604020202020204" pitchFamily="34" charset="0"/>
              <a:buChar char="•"/>
              <a:defRPr/>
            </a:pPr>
            <a:r>
              <a:rPr lang="en-US" sz="1800" dirty="0" smtClean="0"/>
              <a:t>Defense of non-release:  disclosure likely to result in substantial competitive injury</a:t>
            </a:r>
          </a:p>
          <a:p>
            <a:pPr marL="1371600" lvl="1" indent="-457200">
              <a:spcBef>
                <a:spcPts val="0"/>
              </a:spcBef>
              <a:buClr>
                <a:srgbClr val="BF2F8F"/>
              </a:buClr>
              <a:buFont typeface="Arial" panose="020B0604020202020204" pitchFamily="34" charset="0"/>
              <a:buChar char="•"/>
              <a:defRPr/>
            </a:pPr>
            <a:r>
              <a:rPr lang="en-US" sz="1800" dirty="0" smtClean="0"/>
              <a:t>Clery Act enforcement activity</a:t>
            </a:r>
          </a:p>
          <a:p>
            <a:pPr marL="1371600" lvl="1" indent="-457200">
              <a:spcBef>
                <a:spcPts val="0"/>
              </a:spcBef>
              <a:buClr>
                <a:srgbClr val="BF2F8F"/>
              </a:buClr>
              <a:buFont typeface="Arial" panose="020B0604020202020204" pitchFamily="34" charset="0"/>
              <a:buChar char="•"/>
              <a:defRPr/>
            </a:pPr>
            <a:r>
              <a:rPr lang="en-US" sz="1800" dirty="0" smtClean="0"/>
              <a:t>Title IX enforcement activity (ED publication of names of institutions facing sexual assault investigations)</a:t>
            </a:r>
          </a:p>
          <a:p>
            <a:pPr marL="1371600" lvl="1" indent="-457200">
              <a:spcBef>
                <a:spcPts val="0"/>
              </a:spcBef>
              <a:buClr>
                <a:srgbClr val="BF2F8F"/>
              </a:buClr>
              <a:buFont typeface="Arial" panose="020B0604020202020204" pitchFamily="34" charset="0"/>
              <a:buChar char="•"/>
              <a:defRPr/>
            </a:pPr>
            <a:r>
              <a:rPr lang="en-US" sz="1800" dirty="0" smtClean="0"/>
              <a:t>ED plans to publicize accreditor information regarding troubled institutions</a:t>
            </a:r>
          </a:p>
          <a:p>
            <a:pPr marL="1371600" lvl="1" indent="-457200">
              <a:spcBef>
                <a:spcPts val="0"/>
              </a:spcBef>
              <a:buClr>
                <a:srgbClr val="BF2F8F"/>
              </a:buClr>
              <a:buFont typeface="Arial" panose="020B0604020202020204" pitchFamily="34" charset="0"/>
              <a:buChar char="•"/>
              <a:defRPr/>
            </a:pPr>
            <a:r>
              <a:rPr lang="en-US" sz="1800" dirty="0" smtClean="0"/>
              <a:t>Congressional Proposals, Hearings and Press Releases</a:t>
            </a:r>
          </a:p>
          <a:p>
            <a:pPr marL="1371600" lvl="1" indent="-457200">
              <a:spcBef>
                <a:spcPts val="0"/>
              </a:spcBef>
              <a:buClr>
                <a:srgbClr val="BF2F8F"/>
              </a:buClr>
              <a:buFont typeface="Arial" panose="020B0604020202020204" pitchFamily="34" charset="0"/>
              <a:buChar char="•"/>
              <a:defRPr/>
            </a:pPr>
            <a:endParaRPr lang="en-US" sz="1800" dirty="0"/>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204628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3399"/>
                </a:solidFill>
              </a:rPr>
              <a:t>Recent and Anticipated Enforcement Trends </a:t>
            </a:r>
            <a:r>
              <a:rPr lang="en-US" sz="2800" dirty="0" smtClean="0">
                <a:solidFill>
                  <a:srgbClr val="003399"/>
                </a:solidFill>
              </a:rPr>
              <a:t>– Publicity and </a:t>
            </a:r>
            <a:r>
              <a:rPr lang="en-US" sz="2800" dirty="0"/>
              <a:t>Metrics – cont’d</a:t>
            </a:r>
            <a:endParaRPr lang="en-US" sz="2800" dirty="0">
              <a:solidFill>
                <a:srgbClr val="003399"/>
              </a:solidFill>
            </a:endParaRPr>
          </a:p>
        </p:txBody>
      </p:sp>
      <p:sp>
        <p:nvSpPr>
          <p:cNvPr id="3" name="Content Placeholder 2"/>
          <p:cNvSpPr txBox="1">
            <a:spLocks/>
          </p:cNvSpPr>
          <p:nvPr/>
        </p:nvSpPr>
        <p:spPr>
          <a:xfrm>
            <a:off x="609600" y="1143000"/>
            <a:ext cx="8229600" cy="5334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
                <a:srgbClr val="BF2F8F"/>
              </a:buClr>
              <a:buNone/>
            </a:pPr>
            <a:r>
              <a:rPr lang="en-US" sz="2000" b="1" dirty="0" smtClean="0"/>
              <a:t>Department Metrics</a:t>
            </a:r>
            <a:endParaRPr lang="en-US" sz="2000" b="1" dirty="0"/>
          </a:p>
          <a:p>
            <a:pPr lvl="0">
              <a:spcBef>
                <a:spcPts val="0"/>
              </a:spcBef>
              <a:buClr>
                <a:srgbClr val="BF2F8F"/>
              </a:buClr>
            </a:pPr>
            <a:r>
              <a:rPr lang="en-US" sz="2000" dirty="0" smtClean="0"/>
              <a:t>College </a:t>
            </a:r>
            <a:r>
              <a:rPr lang="en-US" sz="2000" dirty="0"/>
              <a:t>Scorecard (Sep 2015) in lieu of College Ratings System</a:t>
            </a:r>
          </a:p>
          <a:p>
            <a:pPr lvl="1">
              <a:lnSpc>
                <a:spcPts val="2200"/>
              </a:lnSpc>
              <a:spcBef>
                <a:spcPts val="0"/>
              </a:spcBef>
              <a:buClr>
                <a:srgbClr val="BF2F8F"/>
              </a:buClr>
              <a:buFont typeface="Arial" panose="020B0604020202020204" pitchFamily="34" charset="0"/>
              <a:buChar char="•"/>
            </a:pPr>
            <a:r>
              <a:rPr lang="en-US" sz="2000" dirty="0"/>
              <a:t>Average Annual Cost</a:t>
            </a:r>
          </a:p>
          <a:p>
            <a:pPr lvl="1">
              <a:lnSpc>
                <a:spcPts val="2200"/>
              </a:lnSpc>
              <a:spcBef>
                <a:spcPts val="0"/>
              </a:spcBef>
              <a:buClr>
                <a:srgbClr val="BF2F8F"/>
              </a:buClr>
              <a:buFont typeface="Arial" panose="020B0604020202020204" pitchFamily="34" charset="0"/>
              <a:buChar char="•"/>
            </a:pPr>
            <a:r>
              <a:rPr lang="en-US" sz="2000" dirty="0"/>
              <a:t>Graduation Rate</a:t>
            </a:r>
          </a:p>
          <a:p>
            <a:pPr lvl="1">
              <a:lnSpc>
                <a:spcPts val="2200"/>
              </a:lnSpc>
              <a:spcBef>
                <a:spcPts val="0"/>
              </a:spcBef>
              <a:buClr>
                <a:srgbClr val="BF2F8F"/>
              </a:buClr>
              <a:buFont typeface="Arial" panose="020B0604020202020204" pitchFamily="34" charset="0"/>
              <a:buChar char="•"/>
            </a:pPr>
            <a:r>
              <a:rPr lang="en-US" sz="2000" dirty="0"/>
              <a:t>Salary After Attending</a:t>
            </a:r>
          </a:p>
          <a:p>
            <a:pPr lvl="1">
              <a:lnSpc>
                <a:spcPts val="2200"/>
              </a:lnSpc>
              <a:spcBef>
                <a:spcPts val="0"/>
              </a:spcBef>
              <a:buClr>
                <a:srgbClr val="BF2F8F"/>
              </a:buClr>
              <a:buFont typeface="Arial" panose="020B0604020202020204" pitchFamily="34" charset="0"/>
              <a:buChar char="•"/>
            </a:pPr>
            <a:r>
              <a:rPr lang="en-US" sz="2000" dirty="0"/>
              <a:t>Costs</a:t>
            </a:r>
          </a:p>
          <a:p>
            <a:pPr lvl="2">
              <a:lnSpc>
                <a:spcPts val="2000"/>
              </a:lnSpc>
              <a:spcBef>
                <a:spcPts val="0"/>
              </a:spcBef>
              <a:buClr>
                <a:srgbClr val="BF2F8F"/>
              </a:buClr>
              <a:buFont typeface="Arial" panose="020B0604020202020204" pitchFamily="34" charset="0"/>
              <a:buChar char="•"/>
            </a:pPr>
            <a:r>
              <a:rPr lang="en-US" sz="1800" dirty="0"/>
              <a:t>Average Annual Cost</a:t>
            </a:r>
          </a:p>
          <a:p>
            <a:pPr lvl="2">
              <a:lnSpc>
                <a:spcPts val="2000"/>
              </a:lnSpc>
              <a:spcBef>
                <a:spcPts val="0"/>
              </a:spcBef>
              <a:buClr>
                <a:srgbClr val="BF2F8F"/>
              </a:buClr>
              <a:buFont typeface="Arial" panose="020B0604020202020204" pitchFamily="34" charset="0"/>
              <a:buChar char="•"/>
            </a:pPr>
            <a:r>
              <a:rPr lang="en-US" sz="1800" dirty="0"/>
              <a:t>Average Annual by Family Income</a:t>
            </a:r>
          </a:p>
          <a:p>
            <a:pPr lvl="1">
              <a:spcBef>
                <a:spcPts val="0"/>
              </a:spcBef>
              <a:buClr>
                <a:srgbClr val="BF2F8F"/>
              </a:buClr>
              <a:buFont typeface="Arial" panose="020B0604020202020204" pitchFamily="34" charset="0"/>
              <a:buChar char="•"/>
            </a:pPr>
            <a:r>
              <a:rPr lang="en-US" sz="2000" dirty="0"/>
              <a:t>Financial Aid &amp; Debt</a:t>
            </a:r>
          </a:p>
          <a:p>
            <a:pPr lvl="2">
              <a:lnSpc>
                <a:spcPts val="2000"/>
              </a:lnSpc>
              <a:spcBef>
                <a:spcPts val="0"/>
              </a:spcBef>
              <a:buClr>
                <a:srgbClr val="BF2F8F"/>
              </a:buClr>
              <a:buFont typeface="Arial" panose="020B0604020202020204" pitchFamily="34" charset="0"/>
              <a:buChar char="•"/>
            </a:pPr>
            <a:r>
              <a:rPr lang="en-US" sz="1800" dirty="0"/>
              <a:t>% of Students Paying Down Their Debt</a:t>
            </a:r>
          </a:p>
          <a:p>
            <a:pPr lvl="2">
              <a:lnSpc>
                <a:spcPts val="2000"/>
              </a:lnSpc>
              <a:spcBef>
                <a:spcPts val="0"/>
              </a:spcBef>
              <a:buClr>
                <a:srgbClr val="BF2F8F"/>
              </a:buClr>
              <a:buFont typeface="Arial" panose="020B0604020202020204" pitchFamily="34" charset="0"/>
              <a:buChar char="•"/>
            </a:pPr>
            <a:r>
              <a:rPr lang="en-US" sz="1800" dirty="0"/>
              <a:t>% of Students Receiving Federal Loans</a:t>
            </a:r>
          </a:p>
          <a:p>
            <a:pPr lvl="2">
              <a:lnSpc>
                <a:spcPts val="2000"/>
              </a:lnSpc>
              <a:spcBef>
                <a:spcPts val="0"/>
              </a:spcBef>
              <a:buClr>
                <a:srgbClr val="BF2F8F"/>
              </a:buClr>
              <a:buFont typeface="Arial" panose="020B0604020202020204" pitchFamily="34" charset="0"/>
              <a:buChar char="•"/>
            </a:pPr>
            <a:r>
              <a:rPr lang="en-US" sz="1800" dirty="0"/>
              <a:t>Typical Total Debt</a:t>
            </a:r>
          </a:p>
          <a:p>
            <a:pPr lvl="2">
              <a:lnSpc>
                <a:spcPts val="2000"/>
              </a:lnSpc>
              <a:spcBef>
                <a:spcPts val="0"/>
              </a:spcBef>
              <a:buClr>
                <a:srgbClr val="BF2F8F"/>
              </a:buClr>
              <a:buFont typeface="Arial" panose="020B0604020202020204" pitchFamily="34" charset="0"/>
              <a:buChar char="•"/>
            </a:pPr>
            <a:r>
              <a:rPr lang="en-US" sz="1800" dirty="0"/>
              <a:t>Typical Monthly Loan Payment</a:t>
            </a:r>
          </a:p>
          <a:p>
            <a:pPr lvl="1">
              <a:spcBef>
                <a:spcPts val="0"/>
              </a:spcBef>
              <a:buClr>
                <a:srgbClr val="BF2F8F"/>
              </a:buClr>
              <a:buFont typeface="Arial" panose="020B0604020202020204" pitchFamily="34" charset="0"/>
              <a:buChar char="•"/>
            </a:pPr>
            <a:r>
              <a:rPr lang="en-US" sz="2000" dirty="0"/>
              <a:t>Graduation &amp; Retention</a:t>
            </a:r>
          </a:p>
          <a:p>
            <a:pPr lvl="2">
              <a:lnSpc>
                <a:spcPts val="2000"/>
              </a:lnSpc>
              <a:spcBef>
                <a:spcPts val="0"/>
              </a:spcBef>
              <a:buClr>
                <a:srgbClr val="BF2F8F"/>
              </a:buClr>
              <a:buFont typeface="Arial" panose="020B0604020202020204" pitchFamily="34" charset="0"/>
              <a:buChar char="•"/>
            </a:pPr>
            <a:r>
              <a:rPr lang="en-US" sz="1800" dirty="0"/>
              <a:t>Graduation Rate</a:t>
            </a:r>
          </a:p>
          <a:p>
            <a:pPr lvl="2">
              <a:lnSpc>
                <a:spcPts val="2000"/>
              </a:lnSpc>
              <a:spcBef>
                <a:spcPts val="0"/>
              </a:spcBef>
              <a:buClr>
                <a:srgbClr val="BF2F8F"/>
              </a:buClr>
              <a:buFont typeface="Arial" panose="020B0604020202020204" pitchFamily="34" charset="0"/>
              <a:buChar char="•"/>
            </a:pPr>
            <a:r>
              <a:rPr lang="en-US" sz="1800" dirty="0"/>
              <a:t>% of Students Who Return After Their First Year</a:t>
            </a:r>
          </a:p>
          <a:p>
            <a:pPr lvl="1">
              <a:spcBef>
                <a:spcPts val="0"/>
              </a:spcBef>
              <a:buClr>
                <a:srgbClr val="BF2F8F"/>
              </a:buClr>
              <a:buFont typeface="Arial" panose="020B0604020202020204" pitchFamily="34" charset="0"/>
              <a:buChar char="•"/>
            </a:pPr>
            <a:r>
              <a:rPr lang="en-US" sz="2000" dirty="0"/>
              <a:t>Earnings After School</a:t>
            </a:r>
          </a:p>
          <a:p>
            <a:pPr lvl="2">
              <a:lnSpc>
                <a:spcPts val="2000"/>
              </a:lnSpc>
              <a:spcBef>
                <a:spcPts val="0"/>
              </a:spcBef>
              <a:buClr>
                <a:srgbClr val="BF2F8F"/>
              </a:buClr>
              <a:buFont typeface="Arial" panose="020B0604020202020204" pitchFamily="34" charset="0"/>
              <a:buChar char="•"/>
            </a:pPr>
            <a:r>
              <a:rPr lang="en-US" sz="1800" dirty="0"/>
              <a:t>% of Students Earning Above High School Grad</a:t>
            </a:r>
          </a:p>
          <a:p>
            <a:pPr lvl="2">
              <a:lnSpc>
                <a:spcPts val="2000"/>
              </a:lnSpc>
              <a:spcBef>
                <a:spcPts val="0"/>
              </a:spcBef>
              <a:buClr>
                <a:srgbClr val="BF2F8F"/>
              </a:buClr>
              <a:buFont typeface="Arial" panose="020B0604020202020204" pitchFamily="34" charset="0"/>
              <a:buChar char="•"/>
            </a:pPr>
            <a:r>
              <a:rPr lang="en-US" sz="1800" dirty="0"/>
              <a:t>Average Salary After Attending</a:t>
            </a:r>
          </a:p>
          <a:p>
            <a:pPr lvl="1">
              <a:spcBef>
                <a:spcPts val="0"/>
              </a:spcBef>
              <a:buClr>
                <a:srgbClr val="BF2F8F"/>
              </a:buClr>
              <a:buFont typeface="Arial" panose="020B0604020202020204" pitchFamily="34" charset="0"/>
              <a:buChar char="•"/>
            </a:pPr>
            <a:endParaRPr lang="en-US" sz="1600" dirty="0"/>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293106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3399"/>
                </a:solidFill>
              </a:rPr>
              <a:t>Recent and Anticipated Enforcement Trends </a:t>
            </a:r>
            <a:r>
              <a:rPr lang="en-US" sz="2800" dirty="0" smtClean="0">
                <a:solidFill>
                  <a:srgbClr val="003399"/>
                </a:solidFill>
              </a:rPr>
              <a:t>– Publicity and </a:t>
            </a:r>
            <a:r>
              <a:rPr lang="en-US" sz="2800" dirty="0"/>
              <a:t>Metrics – cont’d</a:t>
            </a:r>
            <a:endParaRPr lang="en-US" sz="2800" dirty="0">
              <a:solidFill>
                <a:srgbClr val="003399"/>
              </a:solidFill>
            </a:endParaRPr>
          </a:p>
        </p:txBody>
      </p:sp>
      <p:sp>
        <p:nvSpPr>
          <p:cNvPr id="3" name="Content Placeholder 2"/>
          <p:cNvSpPr txBox="1">
            <a:spLocks/>
          </p:cNvSpPr>
          <p:nvPr/>
        </p:nvSpPr>
        <p:spPr>
          <a:xfrm>
            <a:off x="609600" y="1295400"/>
            <a:ext cx="8229600"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4763">
              <a:lnSpc>
                <a:spcPts val="1900"/>
              </a:lnSpc>
              <a:spcBef>
                <a:spcPts val="0"/>
              </a:spcBef>
              <a:buClr>
                <a:srgbClr val="BF2F8F"/>
              </a:buClr>
              <a:buNone/>
            </a:pPr>
            <a:r>
              <a:rPr lang="en-US" sz="2000" b="1" dirty="0"/>
              <a:t>Department </a:t>
            </a:r>
            <a:r>
              <a:rPr lang="en-US" sz="2000" b="1" dirty="0" smtClean="0"/>
              <a:t>Metrics – cont’d</a:t>
            </a:r>
            <a:endParaRPr lang="en-US" sz="2000" b="1" dirty="0"/>
          </a:p>
          <a:p>
            <a:pPr lvl="1">
              <a:lnSpc>
                <a:spcPts val="1900"/>
              </a:lnSpc>
              <a:spcBef>
                <a:spcPts val="0"/>
              </a:spcBef>
              <a:buClr>
                <a:srgbClr val="BF2F8F"/>
              </a:buClr>
              <a:buFont typeface="Arial" panose="020B0604020202020204" pitchFamily="34" charset="0"/>
              <a:buChar char="•"/>
            </a:pPr>
            <a:r>
              <a:rPr lang="en-US" sz="1600" dirty="0" smtClean="0"/>
              <a:t>Student </a:t>
            </a:r>
            <a:r>
              <a:rPr lang="en-US" sz="1600" dirty="0"/>
              <a:t>Body</a:t>
            </a:r>
          </a:p>
          <a:p>
            <a:pPr lvl="2">
              <a:lnSpc>
                <a:spcPts val="1900"/>
              </a:lnSpc>
              <a:spcBef>
                <a:spcPts val="0"/>
              </a:spcBef>
              <a:buClr>
                <a:srgbClr val="BF2F8F"/>
              </a:buClr>
              <a:buFont typeface="Arial" panose="020B0604020202020204" pitchFamily="34" charset="0"/>
              <a:buChar char="•"/>
            </a:pPr>
            <a:r>
              <a:rPr lang="en-US" sz="1400" dirty="0"/>
              <a:t>Total</a:t>
            </a:r>
          </a:p>
          <a:p>
            <a:pPr lvl="2">
              <a:lnSpc>
                <a:spcPts val="1900"/>
              </a:lnSpc>
              <a:spcBef>
                <a:spcPts val="0"/>
              </a:spcBef>
              <a:buClr>
                <a:srgbClr val="BF2F8F"/>
              </a:buClr>
              <a:buFont typeface="Arial" panose="020B0604020202020204" pitchFamily="34" charset="0"/>
              <a:buChar char="•"/>
            </a:pPr>
            <a:r>
              <a:rPr lang="en-US" sz="1400" dirty="0"/>
              <a:t>% Full-Time and % Part-Time</a:t>
            </a:r>
          </a:p>
          <a:p>
            <a:pPr lvl="2">
              <a:lnSpc>
                <a:spcPts val="1900"/>
              </a:lnSpc>
              <a:spcBef>
                <a:spcPts val="0"/>
              </a:spcBef>
              <a:buClr>
                <a:srgbClr val="BF2F8F"/>
              </a:buClr>
              <a:buFont typeface="Arial" panose="020B0604020202020204" pitchFamily="34" charset="0"/>
              <a:buChar char="•"/>
            </a:pPr>
            <a:r>
              <a:rPr lang="en-US" sz="1400" dirty="0"/>
              <a:t>Socio-Economic Diversity (% of students with family income below $40K and receiving Pell</a:t>
            </a:r>
          </a:p>
          <a:p>
            <a:pPr lvl="2">
              <a:lnSpc>
                <a:spcPts val="1900"/>
              </a:lnSpc>
              <a:spcBef>
                <a:spcPts val="0"/>
              </a:spcBef>
              <a:buClr>
                <a:srgbClr val="BF2F8F"/>
              </a:buClr>
              <a:buFont typeface="Arial" panose="020B0604020202020204" pitchFamily="34" charset="0"/>
              <a:buChar char="•"/>
            </a:pPr>
            <a:r>
              <a:rPr lang="en-US" sz="1400" dirty="0"/>
              <a:t>Race/Ethnicity</a:t>
            </a:r>
          </a:p>
          <a:p>
            <a:pPr lvl="1">
              <a:lnSpc>
                <a:spcPts val="1900"/>
              </a:lnSpc>
              <a:spcBef>
                <a:spcPts val="0"/>
              </a:spcBef>
              <a:buClr>
                <a:srgbClr val="BF2F8F"/>
              </a:buClr>
              <a:buFont typeface="Arial" panose="020B0604020202020204" pitchFamily="34" charset="0"/>
              <a:buChar char="•"/>
            </a:pPr>
            <a:r>
              <a:rPr lang="en-US" sz="1600" dirty="0"/>
              <a:t>SAT and ACT Scores</a:t>
            </a:r>
          </a:p>
          <a:p>
            <a:pPr lvl="1">
              <a:lnSpc>
                <a:spcPts val="1900"/>
              </a:lnSpc>
              <a:spcBef>
                <a:spcPts val="0"/>
              </a:spcBef>
              <a:buClr>
                <a:srgbClr val="BF2F8F"/>
              </a:buClr>
              <a:buFont typeface="Arial" panose="020B0604020202020204" pitchFamily="34" charset="0"/>
              <a:buChar char="•"/>
            </a:pPr>
            <a:r>
              <a:rPr lang="en-US" sz="1600" dirty="0"/>
              <a:t>Academic Programs</a:t>
            </a:r>
          </a:p>
          <a:p>
            <a:pPr lvl="2">
              <a:lnSpc>
                <a:spcPts val="1900"/>
              </a:lnSpc>
              <a:spcBef>
                <a:spcPts val="0"/>
              </a:spcBef>
              <a:buClr>
                <a:srgbClr val="BF2F8F"/>
              </a:buClr>
              <a:buFont typeface="Arial" panose="020B0604020202020204" pitchFamily="34" charset="0"/>
              <a:buChar char="•"/>
            </a:pPr>
            <a:r>
              <a:rPr lang="en-US" sz="1400" dirty="0"/>
              <a:t>Most Popular</a:t>
            </a:r>
          </a:p>
          <a:p>
            <a:pPr lvl="2">
              <a:lnSpc>
                <a:spcPts val="1900"/>
              </a:lnSpc>
              <a:spcBef>
                <a:spcPts val="0"/>
              </a:spcBef>
              <a:buClr>
                <a:srgbClr val="BF2F8F"/>
              </a:buClr>
              <a:buFont typeface="Arial" panose="020B0604020202020204" pitchFamily="34" charset="0"/>
              <a:buChar char="•"/>
            </a:pPr>
            <a:r>
              <a:rPr lang="en-US" sz="1400" dirty="0"/>
              <a:t>Available Areas of Study</a:t>
            </a:r>
          </a:p>
          <a:p>
            <a:pPr marL="458788" indent="-400050">
              <a:lnSpc>
                <a:spcPts val="1900"/>
              </a:lnSpc>
              <a:spcBef>
                <a:spcPts val="0"/>
              </a:spcBef>
              <a:buClr>
                <a:srgbClr val="BF2F8F"/>
              </a:buClr>
              <a:defRPr/>
            </a:pPr>
            <a:r>
              <a:rPr lang="en-US" sz="1600" dirty="0" smtClean="0"/>
              <a:t>College </a:t>
            </a:r>
            <a:r>
              <a:rPr lang="en-US" sz="1600" dirty="0"/>
              <a:t>Affordability and Transparency List</a:t>
            </a:r>
          </a:p>
          <a:p>
            <a:pPr marL="912813" lvl="1" indent="-400050">
              <a:lnSpc>
                <a:spcPts val="1900"/>
              </a:lnSpc>
              <a:spcBef>
                <a:spcPts val="0"/>
              </a:spcBef>
              <a:buClr>
                <a:srgbClr val="BF2F8F"/>
              </a:buClr>
              <a:buFont typeface="Arial" panose="020B0604020202020204" pitchFamily="34" charset="0"/>
              <a:buChar char="•"/>
              <a:defRPr/>
            </a:pPr>
            <a:r>
              <a:rPr lang="en-US" sz="1600" dirty="0"/>
              <a:t>Highest (5%) and Lowest (10%) Tuition &amp; Net Price</a:t>
            </a:r>
          </a:p>
          <a:p>
            <a:pPr marL="912813" lvl="1" indent="-400050">
              <a:lnSpc>
                <a:spcPts val="1900"/>
              </a:lnSpc>
              <a:spcBef>
                <a:spcPts val="0"/>
              </a:spcBef>
              <a:buClr>
                <a:srgbClr val="BF2F8F"/>
              </a:buClr>
              <a:buFont typeface="Arial" panose="020B0604020202020204" pitchFamily="34" charset="0"/>
              <a:buChar char="•"/>
              <a:defRPr/>
            </a:pPr>
            <a:r>
              <a:rPr lang="en-US" sz="1600" dirty="0"/>
              <a:t>By Category of Institution</a:t>
            </a:r>
          </a:p>
          <a:p>
            <a:pPr marL="912813" lvl="1" indent="-400050">
              <a:lnSpc>
                <a:spcPts val="1900"/>
              </a:lnSpc>
              <a:spcBef>
                <a:spcPts val="0"/>
              </a:spcBef>
              <a:buClr>
                <a:srgbClr val="BF2F8F"/>
              </a:buClr>
              <a:buFont typeface="Arial" panose="020B0604020202020204" pitchFamily="34" charset="0"/>
              <a:buChar char="•"/>
              <a:defRPr/>
            </a:pPr>
            <a:r>
              <a:rPr lang="en-US" sz="1600" dirty="0"/>
              <a:t>Tuition = tuition &amp; required fees</a:t>
            </a:r>
          </a:p>
          <a:p>
            <a:pPr marL="912813" lvl="1" indent="-400050">
              <a:lnSpc>
                <a:spcPts val="1900"/>
              </a:lnSpc>
              <a:spcBef>
                <a:spcPts val="0"/>
              </a:spcBef>
              <a:buClr>
                <a:srgbClr val="BF2F8F"/>
              </a:buClr>
              <a:buFont typeface="Arial" panose="020B0604020202020204" pitchFamily="34" charset="0"/>
              <a:buChar char="•"/>
              <a:defRPr/>
            </a:pPr>
            <a:r>
              <a:rPr lang="en-US" sz="1600" dirty="0"/>
              <a:t>Net Price = COA minus grant and scholarship aid</a:t>
            </a:r>
          </a:p>
          <a:p>
            <a:pPr marL="458788" indent="-400050">
              <a:lnSpc>
                <a:spcPts val="1900"/>
              </a:lnSpc>
              <a:spcBef>
                <a:spcPts val="0"/>
              </a:spcBef>
              <a:buClr>
                <a:srgbClr val="BF2F8F"/>
              </a:buClr>
              <a:defRPr/>
            </a:pPr>
            <a:r>
              <a:rPr lang="en-US" sz="1600" dirty="0"/>
              <a:t>Financial Aid Shopping Sheet (Jan 2016:  2016-2017 template)</a:t>
            </a:r>
          </a:p>
          <a:p>
            <a:pPr marL="912813" lvl="1" indent="-400050">
              <a:lnSpc>
                <a:spcPts val="1900"/>
              </a:lnSpc>
              <a:spcBef>
                <a:spcPts val="0"/>
              </a:spcBef>
              <a:buClr>
                <a:srgbClr val="BF2F8F"/>
              </a:buClr>
              <a:buFont typeface="Arial" panose="020B0604020202020204" pitchFamily="34" charset="0"/>
              <a:buChar char="•"/>
              <a:defRPr/>
            </a:pPr>
            <a:r>
              <a:rPr lang="en-US" sz="1600" dirty="0"/>
              <a:t>Graduation Rate</a:t>
            </a:r>
          </a:p>
          <a:p>
            <a:pPr marL="912813" lvl="1" indent="-400050">
              <a:lnSpc>
                <a:spcPts val="1900"/>
              </a:lnSpc>
              <a:spcBef>
                <a:spcPts val="0"/>
              </a:spcBef>
              <a:buClr>
                <a:srgbClr val="BF2F8F"/>
              </a:buClr>
              <a:buFont typeface="Arial" panose="020B0604020202020204" pitchFamily="34" charset="0"/>
              <a:buChar char="•"/>
              <a:defRPr/>
            </a:pPr>
            <a:r>
              <a:rPr lang="en-US" sz="1600" dirty="0"/>
              <a:t>Loan Default Rate</a:t>
            </a:r>
          </a:p>
          <a:p>
            <a:pPr marL="912813" lvl="1" indent="-400050">
              <a:lnSpc>
                <a:spcPts val="1900"/>
              </a:lnSpc>
              <a:spcBef>
                <a:spcPts val="0"/>
              </a:spcBef>
              <a:buClr>
                <a:srgbClr val="BF2F8F"/>
              </a:buClr>
              <a:buFont typeface="Arial" panose="020B0604020202020204" pitchFamily="34" charset="0"/>
              <a:buChar char="•"/>
              <a:defRPr/>
            </a:pPr>
            <a:r>
              <a:rPr lang="en-US" sz="1600" dirty="0"/>
              <a:t>Median Borrowing</a:t>
            </a:r>
          </a:p>
          <a:p>
            <a:pPr marL="912813" lvl="1" indent="-400050">
              <a:lnSpc>
                <a:spcPts val="1900"/>
              </a:lnSpc>
              <a:spcBef>
                <a:spcPts val="0"/>
              </a:spcBef>
              <a:buClr>
                <a:srgbClr val="BF2F8F"/>
              </a:buClr>
              <a:buFont typeface="Arial" panose="020B0604020202020204" pitchFamily="34" charset="0"/>
              <a:buChar char="•"/>
              <a:defRPr/>
            </a:pPr>
            <a:r>
              <a:rPr lang="en-US" sz="1600" dirty="0"/>
              <a:t>Net </a:t>
            </a:r>
            <a:r>
              <a:rPr lang="en-US" sz="1600" dirty="0" smtClean="0"/>
              <a:t>Costs</a:t>
            </a:r>
            <a:endParaRPr lang="en-US" sz="1600" dirty="0"/>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626852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458200" cy="838200"/>
          </a:xfrm>
        </p:spPr>
        <p:txBody>
          <a:bodyPr>
            <a:noAutofit/>
          </a:bodyPr>
          <a:lstStyle/>
          <a:p>
            <a:r>
              <a:rPr lang="en-US" sz="2800" dirty="0">
                <a:solidFill>
                  <a:srgbClr val="003399"/>
                </a:solidFill>
              </a:rPr>
              <a:t>Recent and Anticipated Enforcement Trends </a:t>
            </a:r>
            <a:r>
              <a:rPr lang="en-US" sz="2800" dirty="0" smtClean="0">
                <a:solidFill>
                  <a:srgbClr val="003399"/>
                </a:solidFill>
              </a:rPr>
              <a:t>– Publicity and </a:t>
            </a:r>
            <a:r>
              <a:rPr lang="en-US" sz="2800" dirty="0"/>
              <a:t>Metrics – cont’d</a:t>
            </a:r>
            <a:endParaRPr lang="en-US" sz="2800" dirty="0">
              <a:solidFill>
                <a:srgbClr val="003399"/>
              </a:solidFill>
            </a:endParaRPr>
          </a:p>
        </p:txBody>
      </p:sp>
      <p:sp>
        <p:nvSpPr>
          <p:cNvPr id="3" name="Content Placeholder 2"/>
          <p:cNvSpPr txBox="1">
            <a:spLocks/>
          </p:cNvSpPr>
          <p:nvPr/>
        </p:nvSpPr>
        <p:spPr>
          <a:xfrm>
            <a:off x="304800" y="1219200"/>
            <a:ext cx="8763000" cy="5105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600"/>
              </a:lnSpc>
              <a:spcBef>
                <a:spcPts val="0"/>
              </a:spcBef>
              <a:spcAft>
                <a:spcPts val="600"/>
              </a:spcAft>
              <a:buClr>
                <a:srgbClr val="BF2F8F"/>
              </a:buClr>
              <a:buNone/>
            </a:pPr>
            <a:r>
              <a:rPr lang="en-US" sz="2000" b="1" dirty="0" smtClean="0"/>
              <a:t>Money Magazine College Rankings</a:t>
            </a:r>
          </a:p>
          <a:p>
            <a:pPr marL="0" indent="0">
              <a:lnSpc>
                <a:spcPts val="1700"/>
              </a:lnSpc>
              <a:spcBef>
                <a:spcPts val="0"/>
              </a:spcBef>
              <a:spcAft>
                <a:spcPts val="0"/>
              </a:spcAft>
              <a:buClr>
                <a:srgbClr val="BF2F8F"/>
              </a:buClr>
              <a:buNone/>
            </a:pPr>
            <a:r>
              <a:rPr lang="en-US" sz="1200" b="1" dirty="0" smtClean="0"/>
              <a:t>Initial Cut</a:t>
            </a:r>
          </a:p>
          <a:p>
            <a:pPr marL="565150" lvl="0">
              <a:lnSpc>
                <a:spcPts val="1700"/>
              </a:lnSpc>
              <a:spcBef>
                <a:spcPts val="0"/>
              </a:spcBef>
              <a:buClr>
                <a:srgbClr val="BF2F8F"/>
              </a:buClr>
            </a:pPr>
            <a:r>
              <a:rPr lang="en-US" sz="1200" dirty="0" smtClean="0"/>
              <a:t>Graduation rate relative to median for institutional category</a:t>
            </a:r>
          </a:p>
          <a:p>
            <a:pPr marL="565150" lvl="0">
              <a:lnSpc>
                <a:spcPts val="1700"/>
              </a:lnSpc>
              <a:spcBef>
                <a:spcPts val="0"/>
              </a:spcBef>
              <a:buClr>
                <a:srgbClr val="BF2F8F"/>
              </a:buClr>
            </a:pPr>
            <a:r>
              <a:rPr lang="en-US" sz="1200" dirty="0" smtClean="0"/>
              <a:t>Financial stability</a:t>
            </a:r>
          </a:p>
          <a:p>
            <a:pPr marL="0" indent="0">
              <a:lnSpc>
                <a:spcPts val="1700"/>
              </a:lnSpc>
              <a:spcBef>
                <a:spcPts val="0"/>
              </a:spcBef>
              <a:spcAft>
                <a:spcPts val="0"/>
              </a:spcAft>
              <a:buClr>
                <a:srgbClr val="BF2F8F"/>
              </a:buClr>
              <a:buNone/>
            </a:pPr>
            <a:r>
              <a:rPr lang="en-US" sz="1200" b="1" dirty="0" smtClean="0"/>
              <a:t>Quality of Education</a:t>
            </a:r>
          </a:p>
          <a:p>
            <a:pPr marL="565150" lvl="0">
              <a:lnSpc>
                <a:spcPts val="1700"/>
              </a:lnSpc>
              <a:spcBef>
                <a:spcPts val="0"/>
              </a:spcBef>
              <a:buClr>
                <a:srgbClr val="BF2F8F"/>
              </a:buClr>
            </a:pPr>
            <a:r>
              <a:rPr lang="en-US" sz="1200" dirty="0" smtClean="0"/>
              <a:t>Six-year graduation rate</a:t>
            </a:r>
          </a:p>
          <a:p>
            <a:pPr marL="565150" lvl="0">
              <a:lnSpc>
                <a:spcPts val="1700"/>
              </a:lnSpc>
              <a:spcBef>
                <a:spcPts val="0"/>
              </a:spcBef>
              <a:buClr>
                <a:srgbClr val="BF2F8F"/>
              </a:buClr>
            </a:pPr>
            <a:r>
              <a:rPr lang="en-US" sz="1200" dirty="0" smtClean="0"/>
              <a:t>Peer quality (standardized test scores and yield rate/percentage of accepted students who enroll)</a:t>
            </a:r>
          </a:p>
          <a:p>
            <a:pPr marL="565150" lvl="0">
              <a:lnSpc>
                <a:spcPts val="1700"/>
              </a:lnSpc>
              <a:spcBef>
                <a:spcPts val="0"/>
              </a:spcBef>
              <a:buClr>
                <a:srgbClr val="BF2F8F"/>
              </a:buClr>
            </a:pPr>
            <a:r>
              <a:rPr lang="en-US" sz="1200" dirty="0" smtClean="0"/>
              <a:t>Instructor quality (student-to-faculty ratio and ratemyprofessor.com)</a:t>
            </a:r>
          </a:p>
          <a:p>
            <a:pPr marL="565150" lvl="0">
              <a:lnSpc>
                <a:spcPts val="1700"/>
              </a:lnSpc>
              <a:spcBef>
                <a:spcPts val="0"/>
              </a:spcBef>
              <a:buClr>
                <a:srgbClr val="BF2F8F"/>
              </a:buClr>
            </a:pPr>
            <a:r>
              <a:rPr lang="en-US" sz="1200" dirty="0" smtClean="0"/>
              <a:t>Value-added graduation rate (graduation rate vs. expected rate)</a:t>
            </a:r>
          </a:p>
          <a:p>
            <a:pPr marL="0" indent="0">
              <a:lnSpc>
                <a:spcPts val="1700"/>
              </a:lnSpc>
              <a:spcBef>
                <a:spcPts val="0"/>
              </a:spcBef>
              <a:spcAft>
                <a:spcPts val="0"/>
              </a:spcAft>
              <a:buClr>
                <a:srgbClr val="BF2F8F"/>
              </a:buClr>
              <a:buNone/>
            </a:pPr>
            <a:r>
              <a:rPr lang="en-US" sz="1200" b="1" dirty="0" smtClean="0"/>
              <a:t>Affordability</a:t>
            </a:r>
          </a:p>
          <a:p>
            <a:pPr marL="565150" lvl="0">
              <a:lnSpc>
                <a:spcPts val="1700"/>
              </a:lnSpc>
              <a:spcBef>
                <a:spcPts val="0"/>
              </a:spcBef>
              <a:buClr>
                <a:srgbClr val="BF2F8F"/>
              </a:buClr>
            </a:pPr>
            <a:r>
              <a:rPr lang="en-US" sz="1200" dirty="0" smtClean="0"/>
              <a:t>Net price of degree</a:t>
            </a:r>
          </a:p>
          <a:p>
            <a:pPr marL="565150" lvl="0">
              <a:lnSpc>
                <a:spcPts val="1700"/>
              </a:lnSpc>
              <a:spcBef>
                <a:spcPts val="0"/>
              </a:spcBef>
              <a:buClr>
                <a:srgbClr val="BF2F8F"/>
              </a:buClr>
            </a:pPr>
            <a:r>
              <a:rPr lang="en-US" sz="1200" dirty="0" smtClean="0"/>
              <a:t>Debt (student debt upon graduation and parent PLUS loans)</a:t>
            </a:r>
          </a:p>
          <a:p>
            <a:pPr marL="565150" lvl="0">
              <a:lnSpc>
                <a:spcPts val="1700"/>
              </a:lnSpc>
              <a:spcBef>
                <a:spcPts val="0"/>
              </a:spcBef>
              <a:buClr>
                <a:srgbClr val="BF2F8F"/>
              </a:buClr>
            </a:pPr>
            <a:r>
              <a:rPr lang="en-US" sz="1200" dirty="0" smtClean="0"/>
              <a:t>Student loan default risk</a:t>
            </a:r>
          </a:p>
          <a:p>
            <a:pPr marL="565150" lvl="0">
              <a:lnSpc>
                <a:spcPts val="1700"/>
              </a:lnSpc>
              <a:spcBef>
                <a:spcPts val="0"/>
              </a:spcBef>
              <a:buClr>
                <a:srgbClr val="BF2F8F"/>
              </a:buClr>
            </a:pPr>
            <a:r>
              <a:rPr lang="en-US" sz="1200" dirty="0" smtClean="0"/>
              <a:t>Value-added student default risk (adjusted for economic and academic profile of student body)</a:t>
            </a:r>
          </a:p>
          <a:p>
            <a:pPr marL="565150" lvl="0">
              <a:lnSpc>
                <a:spcPts val="1700"/>
              </a:lnSpc>
              <a:spcBef>
                <a:spcPts val="0"/>
              </a:spcBef>
              <a:buClr>
                <a:srgbClr val="BF2F8F"/>
              </a:buClr>
            </a:pPr>
            <a:r>
              <a:rPr lang="en-US" sz="1200" dirty="0" smtClean="0"/>
              <a:t>Affordability for low- and moderate-income students (net price for students from families earning $48K or less)</a:t>
            </a:r>
          </a:p>
          <a:p>
            <a:pPr marL="0" indent="0">
              <a:lnSpc>
                <a:spcPts val="1700"/>
              </a:lnSpc>
              <a:spcBef>
                <a:spcPts val="0"/>
              </a:spcBef>
              <a:spcAft>
                <a:spcPts val="0"/>
              </a:spcAft>
              <a:buClr>
                <a:srgbClr val="BF2F8F"/>
              </a:buClr>
              <a:buNone/>
            </a:pPr>
            <a:r>
              <a:rPr lang="en-US" sz="1200" b="1" dirty="0" smtClean="0"/>
              <a:t>Outcomes</a:t>
            </a:r>
          </a:p>
          <a:p>
            <a:pPr marL="568325" lvl="0" indent="-346075">
              <a:lnSpc>
                <a:spcPts val="1700"/>
              </a:lnSpc>
              <a:spcBef>
                <a:spcPts val="0"/>
              </a:spcBef>
              <a:buClr>
                <a:srgbClr val="BF2F8F"/>
              </a:buClr>
            </a:pPr>
            <a:r>
              <a:rPr lang="en-US" sz="1200" dirty="0" smtClean="0"/>
              <a:t>Graduate earnings</a:t>
            </a:r>
          </a:p>
          <a:p>
            <a:pPr marL="568325" lvl="0" indent="-346075">
              <a:lnSpc>
                <a:spcPts val="1700"/>
              </a:lnSpc>
              <a:spcBef>
                <a:spcPts val="0"/>
              </a:spcBef>
              <a:buClr>
                <a:srgbClr val="BF2F8F"/>
              </a:buClr>
            </a:pPr>
            <a:r>
              <a:rPr lang="en-US" sz="1200" dirty="0" smtClean="0"/>
              <a:t>Earnings adjusted by majors</a:t>
            </a:r>
          </a:p>
          <a:p>
            <a:pPr marL="568325" lvl="0" indent="-346075">
              <a:lnSpc>
                <a:spcPts val="1700"/>
              </a:lnSpc>
              <a:spcBef>
                <a:spcPts val="0"/>
              </a:spcBef>
              <a:buClr>
                <a:srgbClr val="BF2F8F"/>
              </a:buClr>
            </a:pPr>
            <a:r>
              <a:rPr lang="en-US" sz="1200" dirty="0" smtClean="0"/>
              <a:t>Value-added earnings</a:t>
            </a:r>
          </a:p>
          <a:p>
            <a:pPr marL="568325" lvl="0" indent="-346075">
              <a:lnSpc>
                <a:spcPts val="1700"/>
              </a:lnSpc>
              <a:spcBef>
                <a:spcPts val="0"/>
              </a:spcBef>
              <a:buClr>
                <a:srgbClr val="BF2F8F"/>
              </a:buClr>
            </a:pPr>
            <a:r>
              <a:rPr lang="en-US" sz="1200" dirty="0" smtClean="0"/>
              <a:t>Career services</a:t>
            </a:r>
          </a:p>
          <a:p>
            <a:pPr marL="568325" lvl="0" indent="-346075">
              <a:lnSpc>
                <a:spcPts val="1700"/>
              </a:lnSpc>
              <a:spcBef>
                <a:spcPts val="0"/>
              </a:spcBef>
              <a:buClr>
                <a:srgbClr val="BF2F8F"/>
              </a:buClr>
            </a:pPr>
            <a:r>
              <a:rPr lang="en-US" sz="1200" dirty="0" smtClean="0"/>
              <a:t>Market value of alumni skills</a:t>
            </a:r>
            <a:endParaRPr lang="en-US" sz="1200" dirty="0"/>
          </a:p>
          <a:p>
            <a:pPr marL="0" lvl="0" indent="0">
              <a:lnSpc>
                <a:spcPts val="1700"/>
              </a:lnSpc>
              <a:spcBef>
                <a:spcPts val="0"/>
              </a:spcBef>
              <a:buClr>
                <a:srgbClr val="BF2F8F"/>
              </a:buClr>
              <a:buNone/>
            </a:pPr>
            <a:r>
              <a:rPr lang="en-US" sz="1200" b="1" dirty="0" smtClean="0"/>
              <a:t>Relevance?:  </a:t>
            </a:r>
            <a:r>
              <a:rPr lang="en-US" sz="1200" dirty="0" smtClean="0"/>
              <a:t>Washington Post Feb 2016:  Only 18% of students said magazine rankings were important in influencing their final college selection.  Rankings not in the top 10 among the factors students said were important.</a:t>
            </a:r>
            <a:endParaRPr lang="en-US" sz="1200" b="1" dirty="0" smtClean="0"/>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3938238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Recent and Anticipated Enforcement </a:t>
            </a:r>
            <a:r>
              <a:rPr lang="en-US" sz="2800" dirty="0" smtClean="0"/>
              <a:t>Trends</a:t>
            </a:r>
            <a:endParaRPr lang="en-US" sz="2600" dirty="0">
              <a:solidFill>
                <a:srgbClr val="003399"/>
              </a:solidFill>
            </a:endParaRPr>
          </a:p>
        </p:txBody>
      </p:sp>
      <p:sp>
        <p:nvSpPr>
          <p:cNvPr id="3" name="Content Placeholder 2"/>
          <p:cNvSpPr txBox="1">
            <a:spLocks/>
          </p:cNvSpPr>
          <p:nvPr/>
        </p:nvSpPr>
        <p:spPr>
          <a:xfrm>
            <a:off x="457200" y="1295400"/>
            <a:ext cx="8229600" cy="5105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4763">
              <a:spcBef>
                <a:spcPts val="200"/>
              </a:spcBef>
              <a:spcAft>
                <a:spcPts val="600"/>
              </a:spcAft>
              <a:buClr>
                <a:srgbClr val="BF2F8F"/>
              </a:buClr>
              <a:buNone/>
              <a:defRPr/>
            </a:pPr>
            <a:r>
              <a:rPr lang="en-US" sz="2800" b="1" dirty="0"/>
              <a:t>Congressional Activity: Current </a:t>
            </a:r>
            <a:r>
              <a:rPr lang="en-US" sz="2800" b="1" dirty="0" smtClean="0"/>
              <a:t>Status</a:t>
            </a:r>
          </a:p>
          <a:p>
            <a:pPr lvl="1">
              <a:spcBef>
                <a:spcPts val="0"/>
              </a:spcBef>
              <a:spcAft>
                <a:spcPts val="0"/>
              </a:spcAft>
              <a:buClr>
                <a:srgbClr val="BF2F8F"/>
              </a:buClr>
              <a:buFont typeface="Arial" panose="020B0604020202020204" pitchFamily="34" charset="0"/>
              <a:buChar char="•"/>
              <a:defRPr/>
            </a:pPr>
            <a:r>
              <a:rPr lang="en-US" sz="2400" dirty="0" smtClean="0"/>
              <a:t>Republican Congress Takes Up HEA Reauthorization</a:t>
            </a:r>
          </a:p>
          <a:p>
            <a:pPr lvl="1">
              <a:spcBef>
                <a:spcPts val="0"/>
              </a:spcBef>
              <a:spcAft>
                <a:spcPts val="0"/>
              </a:spcAft>
              <a:buClr>
                <a:srgbClr val="BF2F8F"/>
              </a:buClr>
              <a:buFont typeface="Arial" panose="020B0604020202020204" pitchFamily="34" charset="0"/>
              <a:buChar char="•"/>
              <a:defRPr/>
            </a:pPr>
            <a:r>
              <a:rPr lang="en-US" sz="2400" dirty="0" smtClean="0"/>
              <a:t>HEA Overhaul Unlikely in 2016</a:t>
            </a:r>
          </a:p>
          <a:p>
            <a:pPr lvl="1">
              <a:spcBef>
                <a:spcPts val="0"/>
              </a:spcBef>
              <a:spcAft>
                <a:spcPts val="0"/>
              </a:spcAft>
              <a:buClr>
                <a:srgbClr val="BF2F8F"/>
              </a:buClr>
              <a:buFont typeface="Arial" panose="020B0604020202020204" pitchFamily="34" charset="0"/>
              <a:buChar char="•"/>
              <a:defRPr/>
            </a:pPr>
            <a:r>
              <a:rPr lang="en-US" sz="2400" dirty="0" smtClean="0"/>
              <a:t>Working In the Shadow Of:</a:t>
            </a:r>
          </a:p>
          <a:p>
            <a:pPr lvl="2">
              <a:spcBef>
                <a:spcPts val="0"/>
              </a:spcBef>
              <a:spcAft>
                <a:spcPts val="0"/>
              </a:spcAft>
              <a:buClr>
                <a:srgbClr val="BF2F8F"/>
              </a:buClr>
              <a:buFont typeface="Arial" panose="020B0604020202020204" pitchFamily="34" charset="0"/>
              <a:buChar char="•"/>
              <a:defRPr/>
            </a:pPr>
            <a:r>
              <a:rPr lang="en-US" dirty="0" smtClean="0"/>
              <a:t>2016 Elections:  Student Debt and Price as campaign issues</a:t>
            </a:r>
          </a:p>
          <a:p>
            <a:pPr lvl="2">
              <a:spcBef>
                <a:spcPts val="0"/>
              </a:spcBef>
              <a:spcAft>
                <a:spcPts val="0"/>
              </a:spcAft>
              <a:buClr>
                <a:srgbClr val="BF2F8F"/>
              </a:buClr>
              <a:buFont typeface="Arial" panose="020B0604020202020204" pitchFamily="34" charset="0"/>
              <a:buChar char="•"/>
              <a:defRPr/>
            </a:pPr>
            <a:r>
              <a:rPr lang="en-US" dirty="0" smtClean="0"/>
              <a:t>Fiscal Cliff, Budget Battles &amp; Sequestration</a:t>
            </a:r>
          </a:p>
          <a:p>
            <a:pPr lvl="2">
              <a:spcBef>
                <a:spcPts val="0"/>
              </a:spcBef>
              <a:spcAft>
                <a:spcPts val="0"/>
              </a:spcAft>
              <a:buClr>
                <a:srgbClr val="BF2F8F"/>
              </a:buClr>
              <a:buFont typeface="Arial" panose="020B0604020202020204" pitchFamily="34" charset="0"/>
              <a:buChar char="•"/>
              <a:defRPr/>
            </a:pPr>
            <a:r>
              <a:rPr lang="en-US" dirty="0" smtClean="0"/>
              <a:t>Increases in Student Debt</a:t>
            </a:r>
          </a:p>
          <a:p>
            <a:pPr lvl="1">
              <a:spcBef>
                <a:spcPts val="0"/>
              </a:spcBef>
              <a:spcAft>
                <a:spcPts val="0"/>
              </a:spcAft>
              <a:buClr>
                <a:srgbClr val="BF2F8F"/>
              </a:buClr>
              <a:buFont typeface="Arial" panose="020B0604020202020204" pitchFamily="34" charset="0"/>
              <a:buChar char="•"/>
              <a:defRPr/>
            </a:pPr>
            <a:r>
              <a:rPr lang="en-US" sz="2400" dirty="0" smtClean="0"/>
              <a:t>Legislation Proposed By Both Parties</a:t>
            </a:r>
          </a:p>
          <a:p>
            <a:pPr lvl="2">
              <a:spcBef>
                <a:spcPts val="0"/>
              </a:spcBef>
              <a:spcAft>
                <a:spcPts val="0"/>
              </a:spcAft>
              <a:buClr>
                <a:srgbClr val="BF2F8F"/>
              </a:buClr>
              <a:buFont typeface="Arial" panose="020B0604020202020204" pitchFamily="34" charset="0"/>
              <a:buChar char="•"/>
              <a:defRPr/>
            </a:pPr>
            <a:r>
              <a:rPr lang="en-US" dirty="0" smtClean="0"/>
              <a:t>Accountability</a:t>
            </a:r>
          </a:p>
          <a:p>
            <a:pPr lvl="2">
              <a:spcBef>
                <a:spcPts val="0"/>
              </a:spcBef>
              <a:spcAft>
                <a:spcPts val="0"/>
              </a:spcAft>
              <a:buClr>
                <a:srgbClr val="BF2F8F"/>
              </a:buClr>
              <a:buFont typeface="Arial" panose="020B0604020202020204" pitchFamily="34" charset="0"/>
              <a:buChar char="•"/>
              <a:defRPr/>
            </a:pPr>
            <a:r>
              <a:rPr lang="en-US" dirty="0" smtClean="0"/>
              <a:t>Accreditation</a:t>
            </a:r>
          </a:p>
          <a:p>
            <a:pPr lvl="2">
              <a:spcBef>
                <a:spcPts val="0"/>
              </a:spcBef>
              <a:spcAft>
                <a:spcPts val="0"/>
              </a:spcAft>
              <a:buClr>
                <a:srgbClr val="BF2F8F"/>
              </a:buClr>
              <a:buFont typeface="Arial" panose="020B0604020202020204" pitchFamily="34" charset="0"/>
              <a:buChar char="•"/>
              <a:defRPr/>
            </a:pPr>
            <a:r>
              <a:rPr lang="en-US" dirty="0" smtClean="0"/>
              <a:t>College Affordability and Financial Aid</a:t>
            </a:r>
          </a:p>
          <a:p>
            <a:pPr lvl="2">
              <a:spcBef>
                <a:spcPts val="0"/>
              </a:spcBef>
              <a:spcAft>
                <a:spcPts val="0"/>
              </a:spcAft>
              <a:buClr>
                <a:srgbClr val="BF2F8F"/>
              </a:buClr>
              <a:buFont typeface="Arial" panose="020B0604020202020204" pitchFamily="34" charset="0"/>
              <a:buChar char="•"/>
              <a:defRPr/>
            </a:pPr>
            <a:r>
              <a:rPr lang="en-US" dirty="0" smtClean="0"/>
              <a:t>Campus Sexual Assault and Safety</a:t>
            </a:r>
          </a:p>
          <a:p>
            <a:pPr marL="593725" lvl="2" indent="0">
              <a:spcBef>
                <a:spcPts val="200"/>
              </a:spcBef>
              <a:buClr>
                <a:schemeClr val="accent1"/>
              </a:buClr>
              <a:buFont typeface="Wingdings" pitchFamily="2" charset="2"/>
              <a:buNone/>
              <a:defRPr/>
            </a:pPr>
            <a:endParaRPr lang="en-US" sz="2500" dirty="0"/>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858010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dirty="0"/>
              <a:t>Recent and Anticipated Enforcement </a:t>
            </a:r>
            <a:r>
              <a:rPr lang="en-US" sz="2800" dirty="0" smtClean="0"/>
              <a:t>Trends – cont’d</a:t>
            </a:r>
            <a:endParaRPr lang="en-US" sz="2800" dirty="0"/>
          </a:p>
        </p:txBody>
      </p:sp>
      <p:sp>
        <p:nvSpPr>
          <p:cNvPr id="3" name="Content Placeholder 2"/>
          <p:cNvSpPr txBox="1">
            <a:spLocks/>
          </p:cNvSpPr>
          <p:nvPr/>
        </p:nvSpPr>
        <p:spPr>
          <a:xfrm>
            <a:off x="304800" y="1219200"/>
            <a:ext cx="8229600" cy="4724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2" indent="0">
              <a:spcBef>
                <a:spcPts val="600"/>
              </a:spcBef>
              <a:spcAft>
                <a:spcPts val="600"/>
              </a:spcAft>
              <a:buClr>
                <a:srgbClr val="BF2F8F"/>
              </a:buClr>
              <a:buNone/>
              <a:defRPr/>
            </a:pPr>
            <a:r>
              <a:rPr lang="en-US" sz="2800" b="1" dirty="0"/>
              <a:t>Congressional Activity: Current </a:t>
            </a:r>
            <a:r>
              <a:rPr lang="en-US" sz="2800" b="1" dirty="0" smtClean="0"/>
              <a:t>Status – cont’d</a:t>
            </a:r>
            <a:endParaRPr lang="en-US" sz="2800" b="1" dirty="0"/>
          </a:p>
          <a:p>
            <a:pPr marL="525462">
              <a:spcBef>
                <a:spcPts val="600"/>
              </a:spcBef>
              <a:spcAft>
                <a:spcPts val="600"/>
              </a:spcAft>
              <a:buClr>
                <a:srgbClr val="BF2F8F"/>
              </a:buClr>
              <a:defRPr/>
            </a:pPr>
            <a:r>
              <a:rPr lang="en-US" sz="2800" dirty="0" smtClean="0"/>
              <a:t>Student Consumer Information</a:t>
            </a:r>
          </a:p>
          <a:p>
            <a:pPr lvl="1" indent="-236538">
              <a:lnSpc>
                <a:spcPts val="2900"/>
              </a:lnSpc>
              <a:spcBef>
                <a:spcPts val="0"/>
              </a:spcBef>
              <a:spcAft>
                <a:spcPts val="600"/>
              </a:spcAft>
              <a:buClr>
                <a:srgbClr val="BF2F8F"/>
              </a:buClr>
              <a:buFont typeface="Arial" panose="020B0604020202020204" pitchFamily="34" charset="0"/>
              <a:buChar char="•"/>
              <a:defRPr/>
            </a:pPr>
            <a:r>
              <a:rPr lang="en-US" sz="2400" dirty="0"/>
              <a:t>College Ratings (and Abandoned Proposal for Tying Aid to </a:t>
            </a:r>
            <a:r>
              <a:rPr lang="en-US" sz="2400" dirty="0" smtClean="0"/>
              <a:t>Ratings)</a:t>
            </a:r>
          </a:p>
          <a:p>
            <a:pPr lvl="1" indent="-236538">
              <a:lnSpc>
                <a:spcPts val="2900"/>
              </a:lnSpc>
              <a:spcBef>
                <a:spcPts val="0"/>
              </a:spcBef>
              <a:spcAft>
                <a:spcPts val="600"/>
              </a:spcAft>
              <a:buClr>
                <a:srgbClr val="BF2F8F"/>
              </a:buClr>
              <a:buFont typeface="Arial" panose="020B0604020202020204" pitchFamily="34" charset="0"/>
              <a:buChar char="•"/>
              <a:defRPr/>
            </a:pPr>
            <a:r>
              <a:rPr lang="en-US" sz="2400" b="1" dirty="0" smtClean="0"/>
              <a:t>Disclosures and Accountability Metrics (e.g., post-graduation average annual earnings; rates of remedial enrollment, credit accumulation, and graduation; average cost of the program before and after financial aid; average debt accumulated)</a:t>
            </a:r>
          </a:p>
          <a:p>
            <a:pPr lvl="1" indent="-236538">
              <a:lnSpc>
                <a:spcPts val="2900"/>
              </a:lnSpc>
              <a:spcBef>
                <a:spcPts val="0"/>
              </a:spcBef>
              <a:spcAft>
                <a:spcPts val="600"/>
              </a:spcAft>
              <a:buClr>
                <a:srgbClr val="BF2F8F"/>
              </a:buClr>
              <a:buFont typeface="Arial" panose="020B0604020202020204" pitchFamily="34" charset="0"/>
              <a:buChar char="•"/>
              <a:defRPr/>
            </a:pPr>
            <a:r>
              <a:rPr lang="en-US" sz="2400" dirty="0" smtClean="0"/>
              <a:t>Standardized financial aid award letter</a:t>
            </a:r>
          </a:p>
          <a:p>
            <a:pPr lvl="1" indent="-236538">
              <a:lnSpc>
                <a:spcPts val="2900"/>
              </a:lnSpc>
              <a:spcBef>
                <a:spcPts val="0"/>
              </a:spcBef>
              <a:spcAft>
                <a:spcPts val="600"/>
              </a:spcAft>
              <a:buClr>
                <a:srgbClr val="BF2F8F"/>
              </a:buClr>
              <a:buFont typeface="Arial" panose="020B0604020202020204" pitchFamily="34" charset="0"/>
              <a:buChar char="•"/>
              <a:defRPr/>
            </a:pPr>
            <a:r>
              <a:rPr lang="en-US" sz="2400" dirty="0" smtClean="0"/>
              <a:t>Student loan borrower protections and counseling</a:t>
            </a:r>
          </a:p>
          <a:p>
            <a:pPr lvl="1" indent="-236538">
              <a:lnSpc>
                <a:spcPts val="2900"/>
              </a:lnSpc>
              <a:spcBef>
                <a:spcPts val="0"/>
              </a:spcBef>
              <a:spcAft>
                <a:spcPts val="600"/>
              </a:spcAft>
              <a:buClr>
                <a:srgbClr val="BF2F8F"/>
              </a:buClr>
              <a:buFont typeface="Arial" panose="020B0604020202020204" pitchFamily="34" charset="0"/>
              <a:buChar char="•"/>
              <a:defRPr/>
            </a:pPr>
            <a:r>
              <a:rPr lang="en-US" sz="2400" dirty="0" smtClean="0"/>
              <a:t>Prohibit mandatory </a:t>
            </a:r>
            <a:r>
              <a:rPr lang="en-US" sz="2400" dirty="0"/>
              <a:t>a</a:t>
            </a:r>
            <a:r>
              <a:rPr lang="en-US" sz="2400" dirty="0" smtClean="0"/>
              <a:t>rbitration</a:t>
            </a:r>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3541060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dirty="0"/>
              <a:t>Recent and Anticipated Enforcement </a:t>
            </a:r>
            <a:r>
              <a:rPr lang="en-US" sz="2800" dirty="0" smtClean="0"/>
              <a:t>Trends – cont’d</a:t>
            </a:r>
            <a:endParaRPr lang="en-US" sz="2800" dirty="0"/>
          </a:p>
        </p:txBody>
      </p:sp>
      <p:sp>
        <p:nvSpPr>
          <p:cNvPr id="3" name="Content Placeholder 2"/>
          <p:cNvSpPr txBox="1">
            <a:spLocks/>
          </p:cNvSpPr>
          <p:nvPr/>
        </p:nvSpPr>
        <p:spPr>
          <a:xfrm>
            <a:off x="381000" y="1143000"/>
            <a:ext cx="8229600" cy="4724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2" indent="0">
              <a:spcBef>
                <a:spcPts val="1800"/>
              </a:spcBef>
              <a:spcAft>
                <a:spcPts val="1200"/>
              </a:spcAft>
              <a:buClr>
                <a:srgbClr val="BF2F8F"/>
              </a:buClr>
              <a:buNone/>
              <a:defRPr/>
            </a:pPr>
            <a:r>
              <a:rPr lang="en-US" sz="2800" b="1" dirty="0"/>
              <a:t>Congressional Activity: Current Status – cont’d</a:t>
            </a:r>
          </a:p>
          <a:p>
            <a:pPr marL="525462">
              <a:spcBef>
                <a:spcPts val="0"/>
              </a:spcBef>
              <a:spcAft>
                <a:spcPts val="1200"/>
              </a:spcAft>
              <a:buClr>
                <a:srgbClr val="BF2F8F"/>
              </a:buClr>
              <a:defRPr/>
            </a:pPr>
            <a:r>
              <a:rPr lang="en-US" sz="2800" dirty="0" smtClean="0"/>
              <a:t>Expanding Regulations and Monitoring</a:t>
            </a:r>
          </a:p>
          <a:p>
            <a:pPr lvl="1" indent="-236538">
              <a:lnSpc>
                <a:spcPts val="2700"/>
              </a:lnSpc>
              <a:spcBef>
                <a:spcPts val="0"/>
              </a:spcBef>
              <a:buClr>
                <a:srgbClr val="BF2F8F"/>
              </a:buClr>
              <a:buFont typeface="Arial" panose="020B0604020202020204" pitchFamily="34" charset="0"/>
              <a:buChar char="•"/>
              <a:defRPr/>
            </a:pPr>
            <a:r>
              <a:rPr lang="en-US" sz="2400" b="1" dirty="0" smtClean="0"/>
              <a:t>Centralized Complaint System (ED in process of developing system for July 1, 2016 and has sought public comment)</a:t>
            </a:r>
          </a:p>
          <a:p>
            <a:pPr lvl="1" indent="-236538">
              <a:lnSpc>
                <a:spcPts val="2700"/>
              </a:lnSpc>
              <a:spcBef>
                <a:spcPts val="0"/>
              </a:spcBef>
              <a:buClr>
                <a:srgbClr val="BF2F8F"/>
              </a:buClr>
              <a:buFont typeface="Arial" panose="020B0604020202020204" pitchFamily="34" charset="0"/>
              <a:buChar char="•"/>
              <a:defRPr/>
            </a:pPr>
            <a:r>
              <a:rPr lang="en-US" sz="2400" dirty="0" smtClean="0"/>
              <a:t>90/10 (or 85/15) &amp; Post-9/11 GI Bill benefits and the Department of Defense’s Tuition Assistance funds</a:t>
            </a:r>
          </a:p>
          <a:p>
            <a:pPr lvl="1" indent="-236538">
              <a:lnSpc>
                <a:spcPts val="2700"/>
              </a:lnSpc>
              <a:spcBef>
                <a:spcPts val="0"/>
              </a:spcBef>
              <a:buClr>
                <a:srgbClr val="BF2F8F"/>
              </a:buClr>
              <a:buFont typeface="Arial" panose="020B0604020202020204" pitchFamily="34" charset="0"/>
              <a:buChar char="•"/>
              <a:defRPr/>
            </a:pPr>
            <a:r>
              <a:rPr lang="en-US" sz="2400" dirty="0" smtClean="0"/>
              <a:t>Limit on use of T4 for marketing, advertising and recruiting activities</a:t>
            </a:r>
          </a:p>
          <a:p>
            <a:pPr lvl="1" indent="-236538">
              <a:lnSpc>
                <a:spcPts val="2700"/>
              </a:lnSpc>
              <a:spcBef>
                <a:spcPts val="0"/>
              </a:spcBef>
              <a:buClr>
                <a:srgbClr val="BF2F8F"/>
              </a:buClr>
              <a:buFont typeface="Arial" panose="020B0604020202020204" pitchFamily="34" charset="0"/>
              <a:buChar char="•"/>
              <a:defRPr/>
            </a:pPr>
            <a:r>
              <a:rPr lang="en-US" sz="2400" dirty="0" smtClean="0"/>
              <a:t>Default rate manipulation</a:t>
            </a:r>
          </a:p>
          <a:p>
            <a:pPr lvl="1" indent="-236538">
              <a:lnSpc>
                <a:spcPts val="2700"/>
              </a:lnSpc>
              <a:spcBef>
                <a:spcPts val="0"/>
              </a:spcBef>
              <a:buClr>
                <a:srgbClr val="BF2F8F"/>
              </a:buClr>
              <a:buFont typeface="Arial" panose="020B0604020202020204" pitchFamily="34" charset="0"/>
              <a:buChar char="•"/>
              <a:defRPr/>
            </a:pPr>
            <a:r>
              <a:rPr lang="en-US" sz="2400" dirty="0" smtClean="0"/>
              <a:t>Inter-agency oversight committee</a:t>
            </a:r>
          </a:p>
          <a:p>
            <a:pPr lvl="1" indent="-236538">
              <a:lnSpc>
                <a:spcPts val="2700"/>
              </a:lnSpc>
              <a:spcBef>
                <a:spcPts val="0"/>
              </a:spcBef>
              <a:buClr>
                <a:srgbClr val="BF2F8F"/>
              </a:buClr>
              <a:buFont typeface="Arial" panose="020B0604020202020204" pitchFamily="34" charset="0"/>
              <a:buChar char="•"/>
              <a:defRPr/>
            </a:pPr>
            <a:r>
              <a:rPr lang="en-US" sz="2400" dirty="0" smtClean="0"/>
              <a:t>Warning list of institutions</a:t>
            </a:r>
          </a:p>
          <a:p>
            <a:pPr lvl="1" indent="-236538">
              <a:lnSpc>
                <a:spcPts val="2700"/>
              </a:lnSpc>
              <a:spcBef>
                <a:spcPts val="0"/>
              </a:spcBef>
              <a:buClr>
                <a:srgbClr val="BF2F8F"/>
              </a:buClr>
              <a:buFont typeface="Arial" panose="020B0604020202020204" pitchFamily="34" charset="0"/>
              <a:buChar char="•"/>
              <a:defRPr/>
            </a:pPr>
            <a:r>
              <a:rPr lang="en-US" sz="2400" dirty="0" smtClean="0"/>
              <a:t>Executive liability and civil penalties</a:t>
            </a:r>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2437175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003399"/>
                </a:solidFill>
              </a:rPr>
              <a:t>Recent and Anticipated Enforcement Trends</a:t>
            </a:r>
          </a:p>
        </p:txBody>
      </p:sp>
      <p:sp>
        <p:nvSpPr>
          <p:cNvPr id="4" name="Content Placeholder 2"/>
          <p:cNvSpPr txBox="1">
            <a:spLocks/>
          </p:cNvSpPr>
          <p:nvPr/>
        </p:nvSpPr>
        <p:spPr>
          <a:xfrm>
            <a:off x="0" y="1447800"/>
            <a:ext cx="8229600" cy="4800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0">
              <a:buFont typeface="Arial" pitchFamily="34" charset="0"/>
              <a:buNone/>
              <a:defRPr/>
            </a:pPr>
            <a:r>
              <a:rPr lang="en-US" sz="2600" dirty="0" smtClean="0"/>
              <a:t>Program Reviews and Audits</a:t>
            </a:r>
            <a:endParaRPr lang="en-US" sz="1600" i="1" dirty="0" smtClean="0">
              <a:solidFill>
                <a:srgbClr val="FF0000"/>
              </a:solidFill>
              <a:latin typeface="Times New Roman" panose="02020603050405020304" pitchFamily="18" charset="0"/>
              <a:cs typeface="Times New Roman" panose="02020603050405020304" pitchFamily="18" charset="0"/>
            </a:endParaRPr>
          </a:p>
          <a:p>
            <a:pPr marL="1143000" lvl="1" indent="-457200">
              <a:spcBef>
                <a:spcPts val="600"/>
              </a:spcBef>
              <a:buClr>
                <a:srgbClr val="BF2F8F"/>
              </a:buClr>
              <a:buFont typeface="Arial" panose="020B0604020202020204" pitchFamily="34" charset="0"/>
              <a:buChar char="•"/>
              <a:defRPr/>
            </a:pPr>
            <a:r>
              <a:rPr lang="en-US" sz="2000" dirty="0" smtClean="0"/>
              <a:t>Overview of Recent Program Review and Enforcement Activity</a:t>
            </a:r>
          </a:p>
          <a:p>
            <a:pPr marL="1143000" lvl="1" indent="-457200">
              <a:spcBef>
                <a:spcPts val="600"/>
              </a:spcBef>
              <a:buClr>
                <a:srgbClr val="BF2F8F"/>
              </a:buClr>
              <a:buFont typeface="Arial" panose="020B0604020202020204" pitchFamily="34" charset="0"/>
              <a:buChar char="•"/>
              <a:defRPr/>
            </a:pPr>
            <a:r>
              <a:rPr lang="en-US" sz="2000" dirty="0" smtClean="0"/>
              <a:t>Risk Factors for Program Reviews and Enforcement</a:t>
            </a:r>
          </a:p>
          <a:p>
            <a:pPr marL="1143000" lvl="1" indent="-457200">
              <a:spcBef>
                <a:spcPts val="600"/>
              </a:spcBef>
              <a:buClr>
                <a:srgbClr val="BF2F8F"/>
              </a:buClr>
              <a:buFont typeface="Arial" panose="020B0604020202020204" pitchFamily="34" charset="0"/>
              <a:buChar char="•"/>
              <a:defRPr/>
            </a:pPr>
            <a:r>
              <a:rPr lang="en-US" sz="2000" dirty="0" smtClean="0"/>
              <a:t>Consequences of Noncompliance</a:t>
            </a:r>
          </a:p>
          <a:p>
            <a:pPr marL="1143000" lvl="1" indent="-457200">
              <a:spcBef>
                <a:spcPts val="600"/>
              </a:spcBef>
              <a:buClr>
                <a:srgbClr val="BF2F8F"/>
              </a:buClr>
              <a:buFont typeface="Arial" panose="020B0604020202020204" pitchFamily="34" charset="0"/>
              <a:buChar char="•"/>
              <a:defRPr/>
            </a:pPr>
            <a:r>
              <a:rPr lang="en-US" sz="2000" dirty="0" smtClean="0"/>
              <a:t>ED and FSA Strategic Plans and Enforcement Initiatives (and Current Financial Environment)</a:t>
            </a:r>
          </a:p>
          <a:p>
            <a:pPr marL="1143000" lvl="1" indent="-457200">
              <a:spcBef>
                <a:spcPts val="600"/>
              </a:spcBef>
              <a:buClr>
                <a:srgbClr val="BF2F8F"/>
              </a:buClr>
              <a:buFont typeface="Arial" panose="020B0604020202020204" pitchFamily="34" charset="0"/>
              <a:buChar char="•"/>
              <a:defRPr/>
            </a:pPr>
            <a:r>
              <a:rPr lang="en-US" sz="2000" dirty="0" smtClean="0"/>
              <a:t>Anticipated </a:t>
            </a:r>
            <a:r>
              <a:rPr lang="en-US" sz="2000" dirty="0"/>
              <a:t>Enforcement Trends Emerging from OIG Enforcement </a:t>
            </a:r>
            <a:r>
              <a:rPr lang="en-US" sz="2000" dirty="0" smtClean="0"/>
              <a:t>Initiatives</a:t>
            </a:r>
          </a:p>
          <a:p>
            <a:pPr marL="1143000" lvl="1" indent="-457200">
              <a:spcBef>
                <a:spcPts val="600"/>
              </a:spcBef>
              <a:buClr>
                <a:srgbClr val="BF2F8F"/>
              </a:buClr>
              <a:buFont typeface="Arial" panose="020B0604020202020204" pitchFamily="34" charset="0"/>
              <a:buChar char="•"/>
              <a:defRPr/>
            </a:pPr>
            <a:r>
              <a:rPr lang="en-US" sz="2000" dirty="0"/>
              <a:t>Anticipated Enforcement Trends Emerging From The Hill</a:t>
            </a:r>
          </a:p>
          <a:p>
            <a:pPr marL="1143000" lvl="1" indent="-457200">
              <a:spcBef>
                <a:spcPts val="600"/>
              </a:spcBef>
              <a:buClr>
                <a:srgbClr val="BF2F8F"/>
              </a:buClr>
              <a:buFont typeface="Arial" panose="020B0604020202020204" pitchFamily="34" charset="0"/>
              <a:buChar char="•"/>
              <a:defRPr/>
            </a:pPr>
            <a:r>
              <a:rPr lang="en-US" sz="2000" dirty="0" smtClean="0"/>
              <a:t>Emergence </a:t>
            </a:r>
            <a:r>
              <a:rPr lang="en-US" sz="2000" dirty="0"/>
              <a:t>of Metrics in Enforcement Initiatives and Rulemaking</a:t>
            </a:r>
          </a:p>
          <a:p>
            <a:pPr marL="1143000" lvl="1" indent="-457200">
              <a:spcBef>
                <a:spcPts val="600"/>
              </a:spcBef>
              <a:buClr>
                <a:srgbClr val="BF2F8F"/>
              </a:buClr>
              <a:buFont typeface="Arial" panose="020B0604020202020204" pitchFamily="34" charset="0"/>
              <a:buChar char="•"/>
              <a:defRPr/>
            </a:pPr>
            <a:r>
              <a:rPr lang="en-US" sz="2000" dirty="0" smtClean="0"/>
              <a:t>Overview of Recent Audit and Program Review Findings</a:t>
            </a:r>
          </a:p>
          <a:p>
            <a:pPr marL="1143000" lvl="1" indent="-457200">
              <a:spcBef>
                <a:spcPts val="600"/>
              </a:spcBef>
              <a:buClr>
                <a:srgbClr val="BF2F8F"/>
              </a:buClr>
              <a:buFont typeface="Arial" panose="020B0604020202020204" pitchFamily="34" charset="0"/>
              <a:buChar char="•"/>
              <a:defRPr/>
            </a:pPr>
            <a:r>
              <a:rPr lang="en-US" sz="2000" dirty="0" smtClean="0"/>
              <a:t>Trending Enforcement Topics</a:t>
            </a:r>
          </a:p>
        </p:txBody>
      </p:sp>
      <p:sp>
        <p:nvSpPr>
          <p:cNvPr id="3" name="Footer Placeholder 2"/>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4136272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sz="2800" dirty="0"/>
              <a:t>Recent and Anticipated Enforcement </a:t>
            </a:r>
            <a:r>
              <a:rPr lang="en-US" sz="2800" dirty="0" smtClean="0"/>
              <a:t>Trends – cont’d</a:t>
            </a:r>
            <a:endParaRPr lang="en-US" sz="2800" dirty="0"/>
          </a:p>
        </p:txBody>
      </p:sp>
      <p:sp>
        <p:nvSpPr>
          <p:cNvPr id="3" name="Content Placeholder 2"/>
          <p:cNvSpPr txBox="1">
            <a:spLocks/>
          </p:cNvSpPr>
          <p:nvPr/>
        </p:nvSpPr>
        <p:spPr>
          <a:xfrm>
            <a:off x="381000" y="1524000"/>
            <a:ext cx="8229600" cy="4572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2" indent="0">
              <a:spcBef>
                <a:spcPts val="0"/>
              </a:spcBef>
              <a:spcAft>
                <a:spcPts val="1200"/>
              </a:spcAft>
              <a:buClr>
                <a:srgbClr val="BF2F8F"/>
              </a:buClr>
              <a:buNone/>
              <a:defRPr/>
            </a:pPr>
            <a:r>
              <a:rPr lang="en-US" sz="2800" b="1" dirty="0"/>
              <a:t>Congressional Activity: Current Status – cont’d</a:t>
            </a:r>
          </a:p>
          <a:p>
            <a:pPr marL="525462">
              <a:spcBef>
                <a:spcPts val="0"/>
              </a:spcBef>
              <a:spcAft>
                <a:spcPts val="1200"/>
              </a:spcAft>
              <a:buClr>
                <a:srgbClr val="BF2F8F"/>
              </a:buClr>
              <a:defRPr/>
            </a:pPr>
            <a:r>
              <a:rPr lang="en-US" dirty="0" smtClean="0"/>
              <a:t>Reducing Regulatory Burden</a:t>
            </a:r>
          </a:p>
          <a:p>
            <a:pPr lvl="1" indent="-236538">
              <a:spcBef>
                <a:spcPts val="0"/>
              </a:spcBef>
              <a:spcAft>
                <a:spcPts val="600"/>
              </a:spcAft>
              <a:buClr>
                <a:srgbClr val="BF2F8F"/>
              </a:buClr>
              <a:buFont typeface="Arial" panose="020B0604020202020204" pitchFamily="34" charset="0"/>
              <a:buChar char="•"/>
              <a:defRPr/>
            </a:pPr>
            <a:r>
              <a:rPr lang="en-US" dirty="0" smtClean="0">
                <a:cs typeface="Times New Roman" pitchFamily="18" charset="0"/>
              </a:rPr>
              <a:t>Simplifying and Reducing Scope of Regulations</a:t>
            </a:r>
          </a:p>
          <a:p>
            <a:pPr lvl="1" indent="-236538">
              <a:spcBef>
                <a:spcPts val="0"/>
              </a:spcBef>
              <a:spcAft>
                <a:spcPts val="600"/>
              </a:spcAft>
              <a:buClr>
                <a:srgbClr val="BF2F8F"/>
              </a:buClr>
              <a:buFont typeface="Arial" panose="020B0604020202020204" pitchFamily="34" charset="0"/>
              <a:buChar char="•"/>
              <a:defRPr/>
            </a:pPr>
            <a:r>
              <a:rPr lang="en-US" dirty="0" smtClean="0"/>
              <a:t>Congressional Reaction to Regulatory and Other Initiatives (e.g., proposals to repeal and prohibit regulation on GE, state authorization, and credit hour definition)</a:t>
            </a:r>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656991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sz="2800" dirty="0"/>
              <a:t>Recent and Anticipated Enforcement </a:t>
            </a:r>
            <a:r>
              <a:rPr lang="en-US" sz="2800" dirty="0" smtClean="0"/>
              <a:t>Trends – cont’d</a:t>
            </a:r>
            <a:endParaRPr lang="en-US" sz="2800" dirty="0"/>
          </a:p>
        </p:txBody>
      </p:sp>
      <p:sp>
        <p:nvSpPr>
          <p:cNvPr id="3" name="Content Placeholder 2"/>
          <p:cNvSpPr txBox="1">
            <a:spLocks/>
          </p:cNvSpPr>
          <p:nvPr/>
        </p:nvSpPr>
        <p:spPr>
          <a:xfrm>
            <a:off x="381000" y="1143000"/>
            <a:ext cx="8229600" cy="5029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2" indent="0">
              <a:spcBef>
                <a:spcPts val="0"/>
              </a:spcBef>
              <a:spcAft>
                <a:spcPts val="300"/>
              </a:spcAft>
              <a:buClr>
                <a:srgbClr val="BF2F8F"/>
              </a:buClr>
              <a:buNone/>
              <a:defRPr/>
            </a:pPr>
            <a:r>
              <a:rPr lang="en-US" sz="2600" b="1" dirty="0"/>
              <a:t>Congressional Activity: Current Status – cont’d</a:t>
            </a:r>
          </a:p>
          <a:p>
            <a:pPr marL="525462">
              <a:spcBef>
                <a:spcPts val="0"/>
              </a:spcBef>
              <a:spcAft>
                <a:spcPts val="300"/>
              </a:spcAft>
              <a:buClr>
                <a:srgbClr val="BF2F8F"/>
              </a:buClr>
              <a:defRPr/>
            </a:pPr>
            <a:r>
              <a:rPr lang="en-US" sz="2600" dirty="0" smtClean="0"/>
              <a:t>Other Proposals and Trending Topics</a:t>
            </a:r>
          </a:p>
          <a:p>
            <a:pPr lvl="1" indent="-236538">
              <a:spcBef>
                <a:spcPts val="0"/>
              </a:spcBef>
              <a:spcAft>
                <a:spcPts val="300"/>
              </a:spcAft>
              <a:buClr>
                <a:srgbClr val="BF2F8F"/>
              </a:buClr>
              <a:buFont typeface="Arial" panose="020B0604020202020204" pitchFamily="34" charset="0"/>
              <a:buChar char="•"/>
              <a:defRPr/>
            </a:pPr>
            <a:r>
              <a:rPr lang="en-US" sz="2400" dirty="0" smtClean="0"/>
              <a:t>Simplification of T4 Application Process and Loan Repayment Process</a:t>
            </a:r>
          </a:p>
          <a:p>
            <a:pPr lvl="1" indent="-236538">
              <a:spcBef>
                <a:spcPts val="0"/>
              </a:spcBef>
              <a:spcAft>
                <a:spcPts val="300"/>
              </a:spcAft>
              <a:buClr>
                <a:srgbClr val="BF2F8F"/>
              </a:buClr>
              <a:buFont typeface="Arial" panose="020B0604020202020204" pitchFamily="34" charset="0"/>
              <a:buChar char="•"/>
              <a:defRPr/>
            </a:pPr>
            <a:r>
              <a:rPr lang="en-US" sz="2400" dirty="0" smtClean="0"/>
              <a:t>Ability to Limit Student Borrowing</a:t>
            </a:r>
          </a:p>
          <a:p>
            <a:pPr lvl="1" indent="-236538">
              <a:spcBef>
                <a:spcPts val="0"/>
              </a:spcBef>
              <a:spcAft>
                <a:spcPts val="300"/>
              </a:spcAft>
              <a:buClr>
                <a:srgbClr val="BF2F8F"/>
              </a:buClr>
              <a:buFont typeface="Arial" panose="020B0604020202020204" pitchFamily="34" charset="0"/>
              <a:buChar char="•"/>
              <a:defRPr/>
            </a:pPr>
            <a:r>
              <a:rPr lang="en-US" sz="2400" dirty="0" smtClean="0"/>
              <a:t>Year-Round Pell and Pell flexibility</a:t>
            </a:r>
          </a:p>
          <a:p>
            <a:pPr lvl="1" indent="-236538">
              <a:spcBef>
                <a:spcPts val="0"/>
              </a:spcBef>
              <a:spcAft>
                <a:spcPts val="300"/>
              </a:spcAft>
              <a:buClr>
                <a:srgbClr val="BF2F8F"/>
              </a:buClr>
              <a:buFont typeface="Arial" panose="020B0604020202020204" pitchFamily="34" charset="0"/>
              <a:buChar char="•"/>
              <a:defRPr/>
            </a:pPr>
            <a:r>
              <a:rPr lang="en-US" sz="2400" dirty="0" smtClean="0"/>
              <a:t>Free tuition</a:t>
            </a:r>
          </a:p>
          <a:p>
            <a:pPr lvl="1" indent="-236538">
              <a:spcBef>
                <a:spcPts val="0"/>
              </a:spcBef>
              <a:spcAft>
                <a:spcPts val="300"/>
              </a:spcAft>
              <a:buClr>
                <a:srgbClr val="BF2F8F"/>
              </a:buClr>
              <a:buFont typeface="Arial" panose="020B0604020202020204" pitchFamily="34" charset="0"/>
              <a:buChar char="•"/>
              <a:defRPr/>
            </a:pPr>
            <a:r>
              <a:rPr lang="en-US" sz="2400" dirty="0" smtClean="0"/>
              <a:t>Restore ATB</a:t>
            </a:r>
          </a:p>
          <a:p>
            <a:pPr lvl="1" indent="-236538">
              <a:spcBef>
                <a:spcPts val="0"/>
              </a:spcBef>
              <a:spcAft>
                <a:spcPts val="300"/>
              </a:spcAft>
              <a:buClr>
                <a:srgbClr val="BF2F8F"/>
              </a:buClr>
              <a:buFont typeface="Arial" panose="020B0604020202020204" pitchFamily="34" charset="0"/>
              <a:buChar char="•"/>
              <a:defRPr/>
            </a:pPr>
            <a:r>
              <a:rPr lang="en-US" sz="2400" b="1" dirty="0" smtClean="0"/>
              <a:t>Accelerated degree completion, dual enrollment, competency based learning, prior learning models, eligibility for 250 hour programs</a:t>
            </a:r>
          </a:p>
          <a:p>
            <a:pPr lvl="1" indent="-236538">
              <a:spcBef>
                <a:spcPts val="0"/>
              </a:spcBef>
              <a:spcAft>
                <a:spcPts val="300"/>
              </a:spcAft>
              <a:buClr>
                <a:srgbClr val="BF2F8F"/>
              </a:buClr>
              <a:buFont typeface="Arial" panose="020B0604020202020204" pitchFamily="34" charset="0"/>
              <a:buChar char="•"/>
              <a:defRPr/>
            </a:pPr>
            <a:r>
              <a:rPr lang="en-US" sz="2400" dirty="0"/>
              <a:t>Accreditation Reform (and investigations of accreditors)</a:t>
            </a:r>
          </a:p>
          <a:p>
            <a:pPr lvl="1" indent="-236538">
              <a:spcBef>
                <a:spcPts val="0"/>
              </a:spcBef>
              <a:spcAft>
                <a:spcPts val="300"/>
              </a:spcAft>
              <a:buClr>
                <a:srgbClr val="BF2F8F"/>
              </a:buClr>
              <a:buFont typeface="Arial" panose="020B0604020202020204" pitchFamily="34" charset="0"/>
              <a:buChar char="•"/>
              <a:defRPr/>
            </a:pPr>
            <a:r>
              <a:rPr lang="en-US" sz="2400" dirty="0"/>
              <a:t>Risk Sharing – Cohort Default Rates</a:t>
            </a:r>
            <a:endParaRPr lang="en-US" sz="2400" dirty="0" smtClean="0"/>
          </a:p>
          <a:p>
            <a:pPr marL="1428750" lvl="2" indent="-514350">
              <a:spcBef>
                <a:spcPts val="0"/>
              </a:spcBef>
              <a:buClr>
                <a:schemeClr val="accent1"/>
              </a:buClr>
              <a:defRPr/>
            </a:pPr>
            <a:endParaRPr lang="en-US" sz="1000" dirty="0" smtClean="0"/>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442451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Recent and Anticipated Enforcement Trends </a:t>
            </a:r>
            <a:r>
              <a:rPr lang="en-US" sz="2800" dirty="0" smtClean="0"/>
              <a:t>– Publicity and </a:t>
            </a:r>
            <a:r>
              <a:rPr lang="en-US" sz="2800" dirty="0"/>
              <a:t>Metrics – cont’d</a:t>
            </a:r>
          </a:p>
        </p:txBody>
      </p:sp>
      <p:sp>
        <p:nvSpPr>
          <p:cNvPr id="5" name="Content Placeholder 4"/>
          <p:cNvSpPr>
            <a:spLocks noGrp="1"/>
          </p:cNvSpPr>
          <p:nvPr>
            <p:ph sz="quarter" idx="1"/>
          </p:nvPr>
        </p:nvSpPr>
        <p:spPr>
          <a:xfrm>
            <a:off x="457200" y="1219200"/>
            <a:ext cx="8229600" cy="5105400"/>
          </a:xfrm>
        </p:spPr>
        <p:txBody>
          <a:bodyPr/>
          <a:lstStyle/>
          <a:p>
            <a:pPr marL="0" indent="0">
              <a:spcAft>
                <a:spcPts val="600"/>
              </a:spcAft>
              <a:buNone/>
            </a:pPr>
            <a:r>
              <a:rPr lang="en-US" sz="2000" b="1" dirty="0"/>
              <a:t>NASFAA March 2016 Top 10 AskRegs Knowledgebase Q&amp;As</a:t>
            </a:r>
            <a:endParaRPr lang="en-US" sz="2000" dirty="0"/>
          </a:p>
          <a:p>
            <a:pPr lvl="0">
              <a:spcAft>
                <a:spcPts val="0"/>
              </a:spcAft>
              <a:buClr>
                <a:srgbClr val="BF2F8F"/>
              </a:buClr>
              <a:buSzPct val="100000"/>
              <a:buFont typeface="Arial" panose="020B0604020202020204" pitchFamily="34" charset="0"/>
              <a:buChar char="•"/>
            </a:pPr>
            <a:r>
              <a:rPr lang="en-US" sz="1600" dirty="0"/>
              <a:t>Do We Use the "Per Computer" or "Recomputed...Per Computer" Amounts from a Tax Transcript to Complete Verification?</a:t>
            </a:r>
          </a:p>
          <a:p>
            <a:pPr lvl="0">
              <a:spcAft>
                <a:spcPts val="0"/>
              </a:spcAft>
              <a:buClr>
                <a:srgbClr val="BF2F8F"/>
              </a:buClr>
              <a:buSzPct val="100000"/>
              <a:buFont typeface="Arial" panose="020B0604020202020204" pitchFamily="34" charset="0"/>
              <a:buChar char="•"/>
            </a:pPr>
            <a:r>
              <a:rPr lang="en-US" sz="1600" dirty="0"/>
              <a:t>Can You Answer a Couple of Questions about the IRS Data Retrieval Tool and the Asset Threshold Question?</a:t>
            </a:r>
          </a:p>
          <a:p>
            <a:pPr lvl="0">
              <a:spcAft>
                <a:spcPts val="0"/>
              </a:spcAft>
              <a:buClr>
                <a:srgbClr val="BF2F8F"/>
              </a:buClr>
              <a:buSzPct val="100000"/>
              <a:buFont typeface="Arial" panose="020B0604020202020204" pitchFamily="34" charset="0"/>
              <a:buChar char="•"/>
            </a:pPr>
            <a:r>
              <a:rPr lang="en-US" sz="1600" dirty="0"/>
              <a:t>Must We Re-Do the R2T4 Calculation for Students Who Are Administratively Withdrawn from Classes Retroactively?</a:t>
            </a:r>
          </a:p>
          <a:p>
            <a:pPr lvl="0">
              <a:spcAft>
                <a:spcPts val="0"/>
              </a:spcAft>
              <a:buClr>
                <a:srgbClr val="BF2F8F"/>
              </a:buClr>
              <a:buSzPct val="100000"/>
              <a:buFont typeface="Arial" panose="020B0604020202020204" pitchFamily="34" charset="0"/>
              <a:buChar char="•"/>
            </a:pPr>
            <a:r>
              <a:rPr lang="en-US" sz="1600" dirty="0"/>
              <a:t>How Should a School Determine Eligibility for Direct Subsidized and Unsubsidized Loans When a Student's Budget is Unequal Among Terms</a:t>
            </a:r>
            <a:r>
              <a:rPr lang="en-US" sz="1600" dirty="0" smtClean="0"/>
              <a:t>?</a:t>
            </a:r>
          </a:p>
          <a:p>
            <a:pPr lvl="0">
              <a:spcAft>
                <a:spcPts val="0"/>
              </a:spcAft>
              <a:buClr>
                <a:srgbClr val="BF2F8F"/>
              </a:buClr>
              <a:buSzPct val="100000"/>
              <a:buFont typeface="Arial" panose="020B0604020202020204" pitchFamily="34" charset="0"/>
              <a:buChar char="•"/>
            </a:pPr>
            <a:r>
              <a:rPr lang="en-US" sz="1600" dirty="0"/>
              <a:t>Is Legal Custody the Same As Legal Guardianship?</a:t>
            </a:r>
          </a:p>
          <a:p>
            <a:pPr lvl="0">
              <a:spcAft>
                <a:spcPts val="0"/>
              </a:spcAft>
              <a:buClr>
                <a:srgbClr val="BF2F8F"/>
              </a:buClr>
              <a:buSzPct val="100000"/>
              <a:buFont typeface="Arial" panose="020B0604020202020204" pitchFamily="34" charset="0"/>
              <a:buChar char="•"/>
            </a:pPr>
            <a:r>
              <a:rPr lang="en-US" sz="1600" dirty="0"/>
              <a:t>Are Schools Required to Verify That a Student Answered the Dependency Status Questions Correctly on the FAFSA?</a:t>
            </a:r>
          </a:p>
          <a:p>
            <a:pPr lvl="0">
              <a:spcAft>
                <a:spcPts val="0"/>
              </a:spcAft>
              <a:buClr>
                <a:srgbClr val="BF2F8F"/>
              </a:buClr>
              <a:buSzPct val="100000"/>
              <a:buFont typeface="Arial" panose="020B0604020202020204" pitchFamily="34" charset="0"/>
              <a:buChar char="•"/>
            </a:pPr>
            <a:r>
              <a:rPr lang="en-US" sz="1600" dirty="0"/>
              <a:t>How Should We Handle School-Sponsored Trips When the School Covers Trip Expenses?</a:t>
            </a:r>
          </a:p>
          <a:p>
            <a:pPr lvl="0">
              <a:spcAft>
                <a:spcPts val="0"/>
              </a:spcAft>
              <a:buClr>
                <a:srgbClr val="BF2F8F"/>
              </a:buClr>
              <a:buSzPct val="100000"/>
              <a:buFont typeface="Arial" panose="020B0604020202020204" pitchFamily="34" charset="0"/>
              <a:buChar char="•"/>
            </a:pPr>
            <a:r>
              <a:rPr lang="en-US" sz="1600" dirty="0"/>
              <a:t>Can We Make a Late Disbursement for a Completed Payment Period?</a:t>
            </a:r>
          </a:p>
          <a:p>
            <a:pPr lvl="0">
              <a:spcAft>
                <a:spcPts val="0"/>
              </a:spcAft>
              <a:buClr>
                <a:srgbClr val="BF2F8F"/>
              </a:buClr>
              <a:buSzPct val="100000"/>
              <a:buFont typeface="Arial" panose="020B0604020202020204" pitchFamily="34" charset="0"/>
              <a:buChar char="•"/>
            </a:pPr>
            <a:r>
              <a:rPr lang="en-US" sz="1600" dirty="0"/>
              <a:t>Can We Use Our Website to Notify Students of the SAP Appeals Process?</a:t>
            </a:r>
          </a:p>
          <a:p>
            <a:pPr lvl="0">
              <a:spcAft>
                <a:spcPts val="0"/>
              </a:spcAft>
              <a:buClr>
                <a:srgbClr val="BF2F8F"/>
              </a:buClr>
              <a:buSzPct val="100000"/>
              <a:buFont typeface="Arial" panose="020B0604020202020204" pitchFamily="34" charset="0"/>
              <a:buChar char="•"/>
            </a:pPr>
            <a:r>
              <a:rPr lang="en-US" sz="1600" dirty="0"/>
              <a:t>Is It Conflicting Information if AGI and Income Earned from Work are Significantly Different, Even When the IRS Data Retrieval Tool Is Used</a:t>
            </a:r>
            <a:r>
              <a:rPr lang="en-US" sz="1600" dirty="0" smtClean="0"/>
              <a:t>?</a:t>
            </a:r>
            <a:endParaRPr lang="en-US" sz="1600" dirty="0"/>
          </a:p>
          <a:p>
            <a:pPr lvl="0">
              <a:spcAft>
                <a:spcPts val="600"/>
              </a:spcAft>
            </a:pPr>
            <a:endParaRPr lang="en-US" sz="2000" dirty="0"/>
          </a:p>
        </p:txBody>
      </p:sp>
      <p:sp>
        <p:nvSpPr>
          <p:cNvPr id="3" name="Content Placeholder 2"/>
          <p:cNvSpPr txBox="1">
            <a:spLocks/>
          </p:cNvSpPr>
          <p:nvPr/>
        </p:nvSpPr>
        <p:spPr>
          <a:xfrm>
            <a:off x="304800" y="1219200"/>
            <a:ext cx="8763000" cy="5105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600"/>
              </a:lnSpc>
              <a:spcBef>
                <a:spcPts val="0"/>
              </a:spcBef>
              <a:spcAft>
                <a:spcPts val="600"/>
              </a:spcAft>
              <a:buClr>
                <a:srgbClr val="BF2F8F"/>
              </a:buClr>
              <a:buNone/>
            </a:pPr>
            <a:endParaRPr lang="en-US" sz="1200" b="1" dirty="0" smtClean="0"/>
          </a:p>
        </p:txBody>
      </p:sp>
    </p:spTree>
    <p:extLst>
      <p:ext uri="{BB962C8B-B14F-4D97-AF65-F5344CB8AC3E}">
        <p14:creationId xmlns:p14="http://schemas.microsoft.com/office/powerpoint/2010/main" val="3304614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1143000"/>
          </a:xfrm>
        </p:spPr>
        <p:txBody>
          <a:bodyPr>
            <a:normAutofit/>
          </a:bodyPr>
          <a:lstStyle/>
          <a:p>
            <a:r>
              <a:rPr lang="en-US" sz="2900" dirty="0">
                <a:solidFill>
                  <a:srgbClr val="003399"/>
                </a:solidFill>
              </a:rPr>
              <a:t>Recent and </a:t>
            </a:r>
            <a:r>
              <a:rPr lang="en-US" sz="2900" dirty="0" smtClean="0">
                <a:solidFill>
                  <a:srgbClr val="003399"/>
                </a:solidFill>
              </a:rPr>
              <a:t>Anticipated Enforcement Activity</a:t>
            </a:r>
            <a:endParaRPr lang="en-US" sz="2900" dirty="0">
              <a:solidFill>
                <a:srgbClr val="003399"/>
              </a:solidFill>
            </a:endParaRPr>
          </a:p>
        </p:txBody>
      </p:sp>
      <p:sp>
        <p:nvSpPr>
          <p:cNvPr id="3" name="Content Placeholder 2"/>
          <p:cNvSpPr txBox="1">
            <a:spLocks/>
          </p:cNvSpPr>
          <p:nvPr/>
        </p:nvSpPr>
        <p:spPr>
          <a:xfrm>
            <a:off x="609600" y="1295400"/>
            <a:ext cx="8229600" cy="4876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47650" lvl="1" indent="-322263">
              <a:spcBef>
                <a:spcPts val="600"/>
              </a:spcBef>
              <a:spcAft>
                <a:spcPts val="1200"/>
              </a:spcAft>
              <a:buClr>
                <a:schemeClr val="accent1"/>
              </a:buClr>
              <a:buFont typeface="Arial" pitchFamily="34" charset="0"/>
              <a:buNone/>
            </a:pPr>
            <a:r>
              <a:rPr lang="en-US" sz="2600" dirty="0" smtClean="0"/>
              <a:t>Top 11 Program Review Findings</a:t>
            </a:r>
          </a:p>
          <a:p>
            <a:pPr marL="457200" indent="-457200">
              <a:spcBef>
                <a:spcPts val="200"/>
              </a:spcBef>
              <a:buFont typeface="Arial" pitchFamily="34" charset="0"/>
              <a:buNone/>
              <a:defRPr/>
            </a:pPr>
            <a:r>
              <a:rPr lang="en-US" sz="2200" dirty="0" smtClean="0">
                <a:solidFill>
                  <a:srgbClr val="BF2F8F"/>
                </a:solidFill>
              </a:rPr>
              <a:t>1.</a:t>
            </a:r>
            <a:r>
              <a:rPr lang="en-US" sz="2200" dirty="0" smtClean="0"/>
              <a:t>	Verification Violations</a:t>
            </a:r>
          </a:p>
          <a:p>
            <a:pPr marL="457200" indent="-457200">
              <a:spcBef>
                <a:spcPts val="200"/>
              </a:spcBef>
              <a:buNone/>
              <a:defRPr/>
            </a:pPr>
            <a:r>
              <a:rPr lang="en-US" sz="2200" dirty="0" smtClean="0">
                <a:solidFill>
                  <a:srgbClr val="BF2F8F"/>
                </a:solidFill>
              </a:rPr>
              <a:t>2.</a:t>
            </a:r>
            <a:r>
              <a:rPr lang="en-US" sz="2200" dirty="0" smtClean="0"/>
              <a:t>	</a:t>
            </a:r>
            <a:r>
              <a:rPr lang="en-US" sz="2200" dirty="0"/>
              <a:t>R2T4 Calculation Errors</a:t>
            </a:r>
          </a:p>
          <a:p>
            <a:pPr marL="457200" indent="-457200">
              <a:spcBef>
                <a:spcPts val="200"/>
              </a:spcBef>
              <a:buNone/>
              <a:defRPr/>
            </a:pPr>
            <a:r>
              <a:rPr lang="en-US" sz="2200" dirty="0" smtClean="0">
                <a:solidFill>
                  <a:srgbClr val="BF2F8F"/>
                </a:solidFill>
              </a:rPr>
              <a:t>3.</a:t>
            </a:r>
            <a:r>
              <a:rPr lang="en-US" sz="2200" dirty="0" smtClean="0"/>
              <a:t>	</a:t>
            </a:r>
            <a:r>
              <a:rPr lang="en-US" sz="2200" dirty="0"/>
              <a:t>Student Credit Balance Deficiencies</a:t>
            </a:r>
          </a:p>
          <a:p>
            <a:pPr marL="457200" indent="-457200">
              <a:spcBef>
                <a:spcPts val="200"/>
              </a:spcBef>
              <a:buNone/>
              <a:defRPr/>
            </a:pPr>
            <a:r>
              <a:rPr lang="en-US" sz="2200" dirty="0" smtClean="0">
                <a:solidFill>
                  <a:srgbClr val="BF2F8F"/>
                </a:solidFill>
              </a:rPr>
              <a:t>4.</a:t>
            </a:r>
            <a:r>
              <a:rPr lang="en-US" sz="2200" dirty="0" smtClean="0"/>
              <a:t>	</a:t>
            </a:r>
            <a:r>
              <a:rPr lang="en-US" altLang="en-US" sz="2200" dirty="0">
                <a:cs typeface="Arial" charset="0"/>
              </a:rPr>
              <a:t>Entrance/Exit Counseling Deficiencies</a:t>
            </a:r>
            <a:endParaRPr lang="en-US" sz="2200" dirty="0"/>
          </a:p>
          <a:p>
            <a:pPr marL="457200" indent="-457200">
              <a:spcBef>
                <a:spcPts val="200"/>
              </a:spcBef>
              <a:buFont typeface="Arial" pitchFamily="34" charset="0"/>
              <a:buNone/>
              <a:defRPr/>
            </a:pPr>
            <a:r>
              <a:rPr lang="en-US" sz="2200" dirty="0" smtClean="0">
                <a:solidFill>
                  <a:srgbClr val="BF2F8F"/>
                </a:solidFill>
              </a:rPr>
              <a:t>5.</a:t>
            </a:r>
            <a:r>
              <a:rPr lang="en-US" sz="2200" dirty="0" smtClean="0"/>
              <a:t>	Crime Awareness Requirements Not Met</a:t>
            </a:r>
          </a:p>
          <a:p>
            <a:pPr marL="457200" indent="-457200">
              <a:spcBef>
                <a:spcPts val="200"/>
              </a:spcBef>
              <a:buFont typeface="Arial" pitchFamily="34" charset="0"/>
              <a:buNone/>
              <a:defRPr/>
            </a:pPr>
            <a:r>
              <a:rPr lang="en-US" sz="2200" dirty="0" smtClean="0">
                <a:solidFill>
                  <a:srgbClr val="BF2F8F"/>
                </a:solidFill>
              </a:rPr>
              <a:t>6.</a:t>
            </a:r>
            <a:r>
              <a:rPr lang="en-US" sz="2200" dirty="0" smtClean="0"/>
              <a:t>	SAP Policy Not Adequately Developed/Monitored (e.g., maximum timeframe)</a:t>
            </a:r>
          </a:p>
          <a:p>
            <a:pPr marL="457200" indent="-457200">
              <a:spcBef>
                <a:spcPts val="200"/>
              </a:spcBef>
              <a:buFont typeface="Arial" pitchFamily="34" charset="0"/>
              <a:buNone/>
              <a:defRPr/>
            </a:pPr>
            <a:r>
              <a:rPr lang="en-US" sz="2200" dirty="0" smtClean="0">
                <a:solidFill>
                  <a:srgbClr val="BF2F8F"/>
                </a:solidFill>
              </a:rPr>
              <a:t>7.</a:t>
            </a:r>
            <a:r>
              <a:rPr lang="en-US" sz="2200" dirty="0" smtClean="0"/>
              <a:t>	NSLDS Roster Reporting – Inaccurate/Untimely Reporting</a:t>
            </a:r>
          </a:p>
          <a:p>
            <a:pPr marL="457200" indent="-457200">
              <a:spcBef>
                <a:spcPts val="200"/>
              </a:spcBef>
              <a:buNone/>
              <a:defRPr/>
            </a:pPr>
            <a:r>
              <a:rPr lang="en-US" altLang="en-US" sz="2200" dirty="0" smtClean="0">
                <a:solidFill>
                  <a:srgbClr val="BF2F8F"/>
                </a:solidFill>
                <a:cs typeface="Arial" charset="0"/>
              </a:rPr>
              <a:t>8.</a:t>
            </a:r>
            <a:r>
              <a:rPr lang="en-US" altLang="en-US" sz="2200" dirty="0" smtClean="0">
                <a:cs typeface="Arial" charset="0"/>
              </a:rPr>
              <a:t>	</a:t>
            </a:r>
            <a:r>
              <a:rPr lang="en-US" altLang="en-US" sz="2200" dirty="0">
                <a:cs typeface="Arial" charset="0"/>
              </a:rPr>
              <a:t>Inaccurate Recordkeeping</a:t>
            </a:r>
          </a:p>
          <a:p>
            <a:pPr marL="457200" indent="-457200">
              <a:spcBef>
                <a:spcPts val="200"/>
              </a:spcBef>
              <a:buFont typeface="Arial" pitchFamily="34" charset="0"/>
              <a:buNone/>
              <a:defRPr/>
            </a:pPr>
            <a:r>
              <a:rPr lang="en-US" altLang="en-US" sz="2200" dirty="0" smtClean="0">
                <a:solidFill>
                  <a:srgbClr val="BF2F8F"/>
                </a:solidFill>
                <a:cs typeface="Arial" charset="0"/>
              </a:rPr>
              <a:t>9.</a:t>
            </a:r>
            <a:r>
              <a:rPr lang="en-US" altLang="en-US" sz="2200" dirty="0" smtClean="0">
                <a:cs typeface="Arial" charset="0"/>
              </a:rPr>
              <a:t>	Drug Abuse Prevention Program Requirements Not Met (new)</a:t>
            </a:r>
          </a:p>
          <a:p>
            <a:pPr marL="457200" indent="-457200">
              <a:spcBef>
                <a:spcPts val="200"/>
              </a:spcBef>
              <a:buNone/>
              <a:defRPr/>
            </a:pPr>
            <a:r>
              <a:rPr lang="en-US" altLang="en-US" sz="2200" dirty="0" smtClean="0">
                <a:solidFill>
                  <a:srgbClr val="BF2F8F"/>
                </a:solidFill>
                <a:cs typeface="Arial" charset="0"/>
              </a:rPr>
              <a:t>10.</a:t>
            </a:r>
            <a:r>
              <a:rPr lang="en-US" altLang="en-US" sz="2200" dirty="0" smtClean="0">
                <a:cs typeface="Arial" charset="0"/>
              </a:rPr>
              <a:t>	Consumer </a:t>
            </a:r>
            <a:r>
              <a:rPr lang="en-US" altLang="en-US" sz="2200" dirty="0">
                <a:cs typeface="Arial" charset="0"/>
              </a:rPr>
              <a:t>Information Requirements Not </a:t>
            </a:r>
            <a:r>
              <a:rPr lang="en-US" altLang="en-US" sz="2200" dirty="0" smtClean="0">
                <a:cs typeface="Arial" charset="0"/>
              </a:rPr>
              <a:t>Met</a:t>
            </a:r>
          </a:p>
          <a:p>
            <a:pPr marL="457200" indent="-457200">
              <a:spcBef>
                <a:spcPts val="200"/>
              </a:spcBef>
              <a:buNone/>
              <a:defRPr/>
            </a:pPr>
            <a:r>
              <a:rPr lang="en-US" altLang="en-US" sz="2200" dirty="0" smtClean="0">
                <a:solidFill>
                  <a:srgbClr val="BF2F8F"/>
                </a:solidFill>
                <a:cs typeface="Arial" charset="0"/>
              </a:rPr>
              <a:t>11.	</a:t>
            </a:r>
            <a:r>
              <a:rPr lang="en-US" altLang="en-US" sz="2200" dirty="0" smtClean="0">
                <a:cs typeface="Arial" charset="0"/>
              </a:rPr>
              <a:t>R2T4 </a:t>
            </a:r>
            <a:r>
              <a:rPr lang="en-US" altLang="en-US" sz="2200" dirty="0">
                <a:cs typeface="Arial" charset="0"/>
              </a:rPr>
              <a:t>Funds Made </a:t>
            </a:r>
            <a:r>
              <a:rPr lang="en-US" altLang="en-US" sz="2200" dirty="0" smtClean="0">
                <a:cs typeface="Arial" charset="0"/>
              </a:rPr>
              <a:t>Late</a:t>
            </a:r>
            <a:endParaRPr lang="en-US" altLang="en-US" sz="2200" dirty="0">
              <a:cs typeface="Arial" charset="0"/>
            </a:endParaRPr>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2355642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003399"/>
                </a:solidFill>
              </a:rPr>
              <a:t>Recent and Anticipated Enforcement </a:t>
            </a:r>
            <a:r>
              <a:rPr lang="en-US" sz="3200" dirty="0" smtClean="0"/>
              <a:t>Activity – cont’d</a:t>
            </a:r>
            <a:endParaRPr lang="en-US" sz="3200" dirty="0">
              <a:solidFill>
                <a:srgbClr val="003399"/>
              </a:solidFill>
            </a:endParaRPr>
          </a:p>
        </p:txBody>
      </p:sp>
      <p:sp>
        <p:nvSpPr>
          <p:cNvPr id="3" name="Content Placeholder 2"/>
          <p:cNvSpPr txBox="1">
            <a:spLocks/>
          </p:cNvSpPr>
          <p:nvPr/>
        </p:nvSpPr>
        <p:spPr>
          <a:xfrm>
            <a:off x="533400" y="1295401"/>
            <a:ext cx="8229600" cy="48767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200"/>
              </a:spcAft>
              <a:buFont typeface="Arial" pitchFamily="34" charset="0"/>
              <a:buNone/>
              <a:defRPr/>
            </a:pPr>
            <a:r>
              <a:rPr lang="en-US" altLang="en-US" sz="2800" dirty="0" smtClean="0">
                <a:cs typeface="Arial" charset="0"/>
              </a:rPr>
              <a:t>Top 10 Audit Findings</a:t>
            </a:r>
            <a:endParaRPr lang="en-US" altLang="en-US" sz="2800" dirty="0" smtClean="0">
              <a:solidFill>
                <a:srgbClr val="FF0000"/>
              </a:solidFill>
              <a:cs typeface="Arial" charset="0"/>
            </a:endParaRPr>
          </a:p>
          <a:p>
            <a:pPr marL="0" indent="0">
              <a:spcBef>
                <a:spcPts val="200"/>
              </a:spcBef>
              <a:buFont typeface="Arial" pitchFamily="34" charset="0"/>
              <a:buNone/>
              <a:tabLst>
                <a:tab pos="571500" algn="l"/>
              </a:tabLst>
              <a:defRPr/>
            </a:pPr>
            <a:r>
              <a:rPr lang="en-US" altLang="en-US" sz="2400" dirty="0" smtClean="0">
                <a:solidFill>
                  <a:srgbClr val="BF2F8F"/>
                </a:solidFill>
                <a:cs typeface="Arial" charset="0"/>
              </a:rPr>
              <a:t>1.</a:t>
            </a:r>
            <a:r>
              <a:rPr lang="en-US" altLang="en-US" sz="2400" dirty="0" smtClean="0">
                <a:cs typeface="Arial" charset="0"/>
              </a:rPr>
              <a:t>	Repeat Finding – Failure to Take Corrective Action </a:t>
            </a:r>
          </a:p>
          <a:p>
            <a:pPr marL="0" indent="0">
              <a:spcBef>
                <a:spcPts val="200"/>
              </a:spcBef>
              <a:buFont typeface="Arial" pitchFamily="34" charset="0"/>
              <a:buNone/>
              <a:tabLst>
                <a:tab pos="571500" algn="l"/>
              </a:tabLst>
              <a:defRPr/>
            </a:pPr>
            <a:r>
              <a:rPr lang="en-US" altLang="en-US" sz="2400" dirty="0" smtClean="0">
                <a:solidFill>
                  <a:srgbClr val="BF2F8F"/>
                </a:solidFill>
                <a:cs typeface="Arial" charset="0"/>
              </a:rPr>
              <a:t>2.</a:t>
            </a:r>
            <a:r>
              <a:rPr lang="en-US" altLang="en-US" sz="2400" dirty="0" smtClean="0">
                <a:cs typeface="Arial" charset="0"/>
              </a:rPr>
              <a:t>	NSLDS Roster Reporting – Inaccurate/Untimely Reporting </a:t>
            </a:r>
          </a:p>
          <a:p>
            <a:pPr marL="0" indent="0">
              <a:spcBef>
                <a:spcPts val="200"/>
              </a:spcBef>
              <a:buFont typeface="Arial" pitchFamily="34" charset="0"/>
              <a:buNone/>
              <a:tabLst>
                <a:tab pos="571500" algn="l"/>
              </a:tabLst>
              <a:defRPr/>
            </a:pPr>
            <a:r>
              <a:rPr lang="en-US" altLang="en-US" sz="2400" dirty="0" smtClean="0">
                <a:solidFill>
                  <a:srgbClr val="BF2F8F"/>
                </a:solidFill>
                <a:cs typeface="Arial" charset="0"/>
              </a:rPr>
              <a:t>3.</a:t>
            </a:r>
            <a:r>
              <a:rPr lang="en-US" altLang="en-US" sz="2400" dirty="0" smtClean="0">
                <a:cs typeface="Arial" charset="0"/>
              </a:rPr>
              <a:t>	R2T4 Calculation Errors  </a:t>
            </a:r>
          </a:p>
          <a:p>
            <a:pPr marL="0" indent="0">
              <a:spcBef>
                <a:spcPts val="200"/>
              </a:spcBef>
              <a:buFont typeface="Arial" pitchFamily="34" charset="0"/>
              <a:buNone/>
              <a:tabLst>
                <a:tab pos="571500" algn="l"/>
              </a:tabLst>
              <a:defRPr/>
            </a:pPr>
            <a:r>
              <a:rPr lang="en-US" altLang="en-US" sz="2400" dirty="0" smtClean="0">
                <a:solidFill>
                  <a:srgbClr val="BF2F8F"/>
                </a:solidFill>
                <a:cs typeface="Arial" charset="0"/>
              </a:rPr>
              <a:t>4.</a:t>
            </a:r>
            <a:r>
              <a:rPr lang="en-US" altLang="en-US" sz="2400" dirty="0" smtClean="0">
                <a:cs typeface="Arial" charset="0"/>
              </a:rPr>
              <a:t>	Late R2T4 Payments</a:t>
            </a:r>
          </a:p>
          <a:p>
            <a:pPr marL="0" indent="0">
              <a:spcBef>
                <a:spcPts val="200"/>
              </a:spcBef>
              <a:buFont typeface="Arial" pitchFamily="34" charset="0"/>
              <a:buNone/>
              <a:tabLst>
                <a:tab pos="571500" algn="l"/>
              </a:tabLst>
              <a:defRPr/>
            </a:pPr>
            <a:r>
              <a:rPr lang="en-US" altLang="en-US" sz="2400" dirty="0" smtClean="0">
                <a:solidFill>
                  <a:srgbClr val="BF2F8F"/>
                </a:solidFill>
                <a:cs typeface="Arial" charset="0"/>
              </a:rPr>
              <a:t>5.</a:t>
            </a:r>
            <a:r>
              <a:rPr lang="en-US" altLang="en-US" sz="2400" dirty="0" smtClean="0">
                <a:cs typeface="Arial" charset="0"/>
              </a:rPr>
              <a:t>	Verification Violations  </a:t>
            </a:r>
          </a:p>
          <a:p>
            <a:pPr marL="0" indent="0">
              <a:spcBef>
                <a:spcPts val="200"/>
              </a:spcBef>
              <a:buFont typeface="Arial" pitchFamily="34" charset="0"/>
              <a:buNone/>
              <a:tabLst>
                <a:tab pos="571500" algn="l"/>
              </a:tabLst>
            </a:pPr>
            <a:r>
              <a:rPr lang="en-US" altLang="en-US" sz="2400" dirty="0" smtClean="0">
                <a:solidFill>
                  <a:srgbClr val="BF2F8F"/>
                </a:solidFill>
                <a:cs typeface="Arial" charset="0"/>
              </a:rPr>
              <a:t>6.</a:t>
            </a:r>
            <a:r>
              <a:rPr lang="en-US" altLang="en-US" sz="2400" dirty="0" smtClean="0">
                <a:cs typeface="Arial" charset="0"/>
              </a:rPr>
              <a:t>	Pell Overpayment/Underpayment </a:t>
            </a:r>
          </a:p>
          <a:p>
            <a:pPr marL="0" indent="0">
              <a:spcBef>
                <a:spcPts val="200"/>
              </a:spcBef>
              <a:buNone/>
              <a:tabLst>
                <a:tab pos="571500" algn="l"/>
              </a:tabLst>
            </a:pPr>
            <a:r>
              <a:rPr lang="en-US" altLang="en-US" sz="2400" dirty="0" smtClean="0">
                <a:solidFill>
                  <a:srgbClr val="BF2F8F"/>
                </a:solidFill>
                <a:cs typeface="Arial" charset="0"/>
              </a:rPr>
              <a:t>7.</a:t>
            </a:r>
            <a:r>
              <a:rPr lang="en-US" altLang="en-US" sz="2400" dirty="0" smtClean="0">
                <a:cs typeface="Arial" charset="0"/>
              </a:rPr>
              <a:t>	Qualified Auditor’s Opinion Cited in Audit </a:t>
            </a:r>
          </a:p>
          <a:p>
            <a:pPr marL="0" indent="0">
              <a:spcBef>
                <a:spcPts val="200"/>
              </a:spcBef>
              <a:buNone/>
              <a:tabLst>
                <a:tab pos="571500" algn="l"/>
              </a:tabLst>
            </a:pPr>
            <a:r>
              <a:rPr lang="en-US" altLang="en-US" sz="2400" dirty="0" smtClean="0">
                <a:solidFill>
                  <a:srgbClr val="BF2F8F"/>
                </a:solidFill>
                <a:cs typeface="Arial" charset="0"/>
              </a:rPr>
              <a:t>8.</a:t>
            </a:r>
            <a:r>
              <a:rPr lang="en-US" altLang="en-US" sz="2400" dirty="0" smtClean="0">
                <a:cs typeface="Arial" charset="0"/>
              </a:rPr>
              <a:t>	Entrance/Exit </a:t>
            </a:r>
            <a:r>
              <a:rPr lang="en-US" altLang="en-US" sz="2400" dirty="0">
                <a:cs typeface="Arial" charset="0"/>
              </a:rPr>
              <a:t>Counseling Deficiencies </a:t>
            </a:r>
            <a:endParaRPr lang="en-US" altLang="en-US" sz="2400" dirty="0" smtClean="0">
              <a:cs typeface="Arial" charset="0"/>
            </a:endParaRPr>
          </a:p>
          <a:p>
            <a:pPr marL="0" indent="0">
              <a:spcBef>
                <a:spcPts val="200"/>
              </a:spcBef>
              <a:buNone/>
              <a:tabLst>
                <a:tab pos="571500" algn="l"/>
              </a:tabLst>
            </a:pPr>
            <a:r>
              <a:rPr lang="en-US" altLang="en-US" sz="2400" dirty="0" smtClean="0">
                <a:solidFill>
                  <a:srgbClr val="BF2F8F"/>
                </a:solidFill>
                <a:cs typeface="Arial" charset="0"/>
              </a:rPr>
              <a:t>9.</a:t>
            </a:r>
            <a:r>
              <a:rPr lang="en-US" altLang="en-US" sz="2400" dirty="0" smtClean="0">
                <a:cs typeface="Arial" charset="0"/>
              </a:rPr>
              <a:t>	Student </a:t>
            </a:r>
            <a:r>
              <a:rPr lang="en-US" altLang="en-US" sz="2400" dirty="0">
                <a:cs typeface="Arial" charset="0"/>
              </a:rPr>
              <a:t>Credit Balance Deficiencies </a:t>
            </a:r>
            <a:endParaRPr lang="en-US" altLang="en-US" sz="2400" dirty="0" smtClean="0">
              <a:cs typeface="Arial" charset="0"/>
            </a:endParaRPr>
          </a:p>
          <a:p>
            <a:pPr marL="0" indent="0">
              <a:spcBef>
                <a:spcPts val="200"/>
              </a:spcBef>
              <a:buNone/>
              <a:tabLst>
                <a:tab pos="571500" algn="l"/>
              </a:tabLst>
            </a:pPr>
            <a:r>
              <a:rPr lang="en-US" altLang="en-US" sz="2400" dirty="0" smtClean="0">
                <a:solidFill>
                  <a:srgbClr val="BF2F8F"/>
                </a:solidFill>
                <a:cs typeface="Arial" charset="0"/>
              </a:rPr>
              <a:t>10.</a:t>
            </a:r>
            <a:r>
              <a:rPr lang="en-US" altLang="en-US" sz="2400" dirty="0" smtClean="0">
                <a:cs typeface="Arial" charset="0"/>
              </a:rPr>
              <a:t>	G5 </a:t>
            </a:r>
            <a:r>
              <a:rPr lang="en-US" altLang="en-US" sz="2400" dirty="0">
                <a:cs typeface="Arial" charset="0"/>
              </a:rPr>
              <a:t>Expenditures Untimely/Incorrectly </a:t>
            </a:r>
            <a:r>
              <a:rPr lang="en-US" altLang="en-US" sz="2400" dirty="0" smtClean="0">
                <a:cs typeface="Arial" charset="0"/>
              </a:rPr>
              <a:t>Reported</a:t>
            </a:r>
          </a:p>
          <a:p>
            <a:pPr marL="457200" indent="-457200">
              <a:spcBef>
                <a:spcPts val="200"/>
              </a:spcBef>
              <a:buFont typeface="Arial" pitchFamily="34" charset="0"/>
              <a:buAutoNum type="arabicPeriod" startAt="10"/>
            </a:pPr>
            <a:endParaRPr lang="en-US" altLang="en-US" sz="2400" dirty="0" smtClean="0">
              <a:cs typeface="Arial" charset="0"/>
            </a:endParaRPr>
          </a:p>
          <a:p>
            <a:pPr marL="457200" indent="-457200">
              <a:buFont typeface="Arial" pitchFamily="34" charset="0"/>
              <a:buAutoNum type="arabicPeriod" startAt="10"/>
            </a:pPr>
            <a:endParaRPr lang="en-US" altLang="en-US" sz="2000" dirty="0">
              <a:cs typeface="Arial" charset="0"/>
            </a:endParaRPr>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2809082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Recent and Anticipated Enforcement </a:t>
            </a:r>
            <a:r>
              <a:rPr lang="en-US" sz="3200" dirty="0" smtClean="0"/>
              <a:t>Activity: Trending Topics</a:t>
            </a:r>
            <a:endParaRPr lang="en-US" sz="3200" dirty="0">
              <a:solidFill>
                <a:srgbClr val="BF2F8F"/>
              </a:solidFill>
            </a:endParaRPr>
          </a:p>
        </p:txBody>
      </p:sp>
      <p:sp>
        <p:nvSpPr>
          <p:cNvPr id="3" name="Content Placeholder 2"/>
          <p:cNvSpPr txBox="1">
            <a:spLocks/>
          </p:cNvSpPr>
          <p:nvPr/>
        </p:nvSpPr>
        <p:spPr>
          <a:xfrm>
            <a:off x="228600" y="1371600"/>
            <a:ext cx="8458200" cy="419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2" indent="0">
              <a:spcBef>
                <a:spcPts val="400"/>
              </a:spcBef>
              <a:spcAft>
                <a:spcPts val="1200"/>
              </a:spcAft>
              <a:buNone/>
              <a:defRPr/>
            </a:pPr>
            <a:r>
              <a:rPr lang="en-US" sz="2800" b="1" dirty="0" smtClean="0"/>
              <a:t>Title </a:t>
            </a:r>
            <a:r>
              <a:rPr lang="en-US" sz="2800" b="1" dirty="0"/>
              <a:t>IV Credit Balance </a:t>
            </a:r>
            <a:r>
              <a:rPr lang="en-US" sz="2800" b="1" dirty="0" smtClean="0"/>
              <a:t>Deficiencies</a:t>
            </a:r>
            <a:endParaRPr lang="en-US" sz="2800" b="1" dirty="0" smtClean="0">
              <a:solidFill>
                <a:srgbClr val="FF0000"/>
              </a:solidFill>
            </a:endParaRPr>
          </a:p>
          <a:p>
            <a:pPr marL="731838" lvl="1" indent="-457200" fontAlgn="base">
              <a:spcBef>
                <a:spcPts val="300"/>
              </a:spcBef>
              <a:spcAft>
                <a:spcPct val="0"/>
              </a:spcAft>
              <a:buClr>
                <a:srgbClr val="BF2F8F"/>
              </a:buClr>
              <a:buSzPct val="76000"/>
              <a:buFont typeface="Arial" panose="020B0604020202020204" pitchFamily="34" charset="0"/>
              <a:buChar char="•"/>
            </a:pPr>
            <a:r>
              <a:rPr lang="en-US" sz="2600" dirty="0" smtClean="0">
                <a:solidFill>
                  <a:prstClr val="black"/>
                </a:solidFill>
                <a:cs typeface="+mn-cs"/>
              </a:rPr>
              <a:t>Top 10 finding</a:t>
            </a:r>
          </a:p>
          <a:p>
            <a:pPr marL="731838" lvl="1" indent="-457200" fontAlgn="base">
              <a:spcBef>
                <a:spcPts val="300"/>
              </a:spcBef>
              <a:spcAft>
                <a:spcPct val="0"/>
              </a:spcAft>
              <a:buClr>
                <a:srgbClr val="BF2F8F"/>
              </a:buClr>
              <a:buSzPct val="76000"/>
              <a:buFont typeface="Arial" panose="020B0604020202020204" pitchFamily="34" charset="0"/>
              <a:buChar char="•"/>
            </a:pPr>
            <a:r>
              <a:rPr lang="en-US" sz="2600" dirty="0" smtClean="0"/>
              <a:t>Big </a:t>
            </a:r>
            <a:r>
              <a:rPr lang="en-US" sz="2600" dirty="0"/>
              <a:t>source of student </a:t>
            </a:r>
            <a:r>
              <a:rPr lang="en-US" sz="2600" dirty="0" smtClean="0"/>
              <a:t>complaints</a:t>
            </a:r>
          </a:p>
          <a:p>
            <a:pPr marL="731838" lvl="1" indent="-457200" fontAlgn="base">
              <a:spcBef>
                <a:spcPts val="300"/>
              </a:spcBef>
              <a:spcAft>
                <a:spcPct val="0"/>
              </a:spcAft>
              <a:buClr>
                <a:srgbClr val="BF2F8F"/>
              </a:buClr>
              <a:buSzPct val="76000"/>
              <a:buFont typeface="Arial" panose="020B0604020202020204" pitchFamily="34" charset="0"/>
              <a:buChar char="•"/>
            </a:pPr>
            <a:r>
              <a:rPr lang="en-US" sz="2600" dirty="0" smtClean="0"/>
              <a:t>Can </a:t>
            </a:r>
            <a:r>
              <a:rPr lang="en-US" sz="2600" dirty="0"/>
              <a:t>result in further regulatory scrutiny </a:t>
            </a:r>
          </a:p>
          <a:p>
            <a:pPr marL="731838" lvl="1" indent="-457200" fontAlgn="base">
              <a:spcBef>
                <a:spcPts val="300"/>
              </a:spcBef>
              <a:spcAft>
                <a:spcPct val="0"/>
              </a:spcAft>
              <a:buClr>
                <a:srgbClr val="BF2F8F"/>
              </a:buClr>
              <a:buSzPct val="76000"/>
              <a:buFont typeface="Arial" panose="020B0604020202020204" pitchFamily="34" charset="0"/>
              <a:buChar char="•"/>
            </a:pPr>
            <a:r>
              <a:rPr lang="en-US" sz="2600" dirty="0" smtClean="0"/>
              <a:t>Review </a:t>
            </a:r>
            <a:r>
              <a:rPr lang="en-US" sz="2600" dirty="0"/>
              <a:t>of authorization </a:t>
            </a:r>
            <a:r>
              <a:rPr lang="en-US" sz="2600" dirty="0" smtClean="0"/>
              <a:t>forms</a:t>
            </a:r>
          </a:p>
          <a:p>
            <a:pPr marL="731838" lvl="1" indent="-457200" fontAlgn="base">
              <a:spcBef>
                <a:spcPts val="300"/>
              </a:spcBef>
              <a:spcAft>
                <a:spcPct val="0"/>
              </a:spcAft>
              <a:buClr>
                <a:srgbClr val="BF2F8F"/>
              </a:buClr>
              <a:buSzPct val="76000"/>
              <a:buFont typeface="Arial" panose="020B0604020202020204" pitchFamily="34" charset="0"/>
              <a:buChar char="•"/>
            </a:pPr>
            <a:r>
              <a:rPr lang="en-US" sz="2600" dirty="0" smtClean="0"/>
              <a:t>Review </a:t>
            </a:r>
            <a:r>
              <a:rPr lang="en-US" sz="2600" dirty="0"/>
              <a:t>of calculation and treatment of </a:t>
            </a:r>
            <a:r>
              <a:rPr lang="en-US" sz="2600" dirty="0" smtClean="0"/>
              <a:t>balances</a:t>
            </a:r>
          </a:p>
          <a:p>
            <a:pPr marL="731838" lvl="1" indent="-457200" fontAlgn="base">
              <a:spcBef>
                <a:spcPts val="300"/>
              </a:spcBef>
              <a:spcAft>
                <a:spcPct val="0"/>
              </a:spcAft>
              <a:buClr>
                <a:srgbClr val="BF2F8F"/>
              </a:buClr>
              <a:buSzPct val="76000"/>
              <a:buFont typeface="Arial" panose="020B0604020202020204" pitchFamily="34" charset="0"/>
              <a:buChar char="•"/>
            </a:pPr>
            <a:r>
              <a:rPr lang="en-US" sz="2600" dirty="0" smtClean="0"/>
              <a:t>Ensuring timely release </a:t>
            </a:r>
            <a:r>
              <a:rPr lang="en-US" sz="2600" dirty="0"/>
              <a:t>of credit </a:t>
            </a:r>
            <a:r>
              <a:rPr lang="en-US" sz="2600" dirty="0" smtClean="0"/>
              <a:t>balances</a:t>
            </a:r>
          </a:p>
          <a:p>
            <a:pPr marL="731838" lvl="1" indent="-457200" fontAlgn="base">
              <a:spcBef>
                <a:spcPts val="300"/>
              </a:spcBef>
              <a:spcAft>
                <a:spcPct val="0"/>
              </a:spcAft>
              <a:buClr>
                <a:srgbClr val="BF2F8F"/>
              </a:buClr>
              <a:buSzPct val="76000"/>
              <a:buFont typeface="Arial" panose="020B0604020202020204" pitchFamily="34" charset="0"/>
              <a:buChar char="•"/>
            </a:pPr>
            <a:r>
              <a:rPr lang="en-US" sz="2600" dirty="0" smtClean="0"/>
              <a:t>Accounting for new cash management regulations (most of which take effect on 7/1/16 – see next slide)</a:t>
            </a:r>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932658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Recent and Anticipated Enforcement </a:t>
            </a:r>
            <a:r>
              <a:rPr lang="en-US" sz="3200" dirty="0" smtClean="0"/>
              <a:t>Activity: Trending Topics</a:t>
            </a:r>
            <a:r>
              <a:rPr lang="en-US" sz="3200" dirty="0"/>
              <a:t> – cont’d</a:t>
            </a:r>
            <a:endParaRPr lang="en-US" sz="3200" dirty="0">
              <a:solidFill>
                <a:srgbClr val="BF2F8F"/>
              </a:solidFill>
            </a:endParaRPr>
          </a:p>
        </p:txBody>
      </p:sp>
      <p:sp>
        <p:nvSpPr>
          <p:cNvPr id="3" name="Content Placeholder 2"/>
          <p:cNvSpPr txBox="1">
            <a:spLocks/>
          </p:cNvSpPr>
          <p:nvPr/>
        </p:nvSpPr>
        <p:spPr>
          <a:xfrm>
            <a:off x="0" y="1123950"/>
            <a:ext cx="9067800" cy="533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0">
              <a:lnSpc>
                <a:spcPts val="2200"/>
              </a:lnSpc>
              <a:spcBef>
                <a:spcPts val="0"/>
              </a:spcBef>
              <a:buNone/>
              <a:defRPr/>
            </a:pPr>
            <a:r>
              <a:rPr lang="en-US" sz="2000" b="1" dirty="0" smtClean="0"/>
              <a:t>Cash Management Regulations</a:t>
            </a:r>
          </a:p>
          <a:p>
            <a:pPr marL="731838" lvl="1" indent="-457200">
              <a:lnSpc>
                <a:spcPts val="2200"/>
              </a:lnSpc>
              <a:spcBef>
                <a:spcPts val="0"/>
              </a:spcBef>
              <a:spcAft>
                <a:spcPts val="400"/>
              </a:spcAft>
              <a:buClr>
                <a:srgbClr val="BF2F8F"/>
              </a:buClr>
              <a:buSzPct val="100000"/>
              <a:buFont typeface="Arial" panose="020B0604020202020204" pitchFamily="34" charset="0"/>
              <a:buChar char="•"/>
            </a:pPr>
            <a:r>
              <a:rPr lang="en-US" sz="1900" dirty="0"/>
              <a:t>Credit balance payment requirements for schools on HCM and reimbursement</a:t>
            </a:r>
          </a:p>
          <a:p>
            <a:pPr marL="731838" lvl="1" indent="-457200">
              <a:lnSpc>
                <a:spcPts val="2200"/>
              </a:lnSpc>
              <a:spcBef>
                <a:spcPts val="0"/>
              </a:spcBef>
              <a:spcAft>
                <a:spcPts val="400"/>
              </a:spcAft>
              <a:buClr>
                <a:srgbClr val="BF2F8F"/>
              </a:buClr>
              <a:buSzPct val="100000"/>
              <a:buFont typeface="Arial" panose="020B0604020202020204" pitchFamily="34" charset="0"/>
              <a:buChar char="•"/>
            </a:pPr>
            <a:r>
              <a:rPr lang="en-US" sz="1900" dirty="0" smtClean="0"/>
              <a:t>Title IV funds must be maintained in an insured depository account and excluded from sweeps</a:t>
            </a:r>
            <a:endParaRPr lang="en-US" sz="1900" dirty="0"/>
          </a:p>
          <a:p>
            <a:pPr marL="731838" lvl="1" indent="-457200">
              <a:lnSpc>
                <a:spcPts val="2200"/>
              </a:lnSpc>
              <a:spcBef>
                <a:spcPts val="0"/>
              </a:spcBef>
              <a:spcAft>
                <a:spcPts val="400"/>
              </a:spcAft>
              <a:buClr>
                <a:srgbClr val="BF2F8F"/>
              </a:buClr>
              <a:buSzPct val="100000"/>
              <a:buFont typeface="Arial" panose="020B0604020202020204" pitchFamily="34" charset="0"/>
              <a:buChar char="•"/>
            </a:pPr>
            <a:r>
              <a:rPr lang="en-US" sz="1900" dirty="0"/>
              <a:t>Requirements </a:t>
            </a:r>
            <a:r>
              <a:rPr lang="en-US" sz="1900" dirty="0" smtClean="0"/>
              <a:t>for schools that incorporate </a:t>
            </a:r>
            <a:r>
              <a:rPr lang="en-US" sz="1900" dirty="0"/>
              <a:t>books and supplies in tuition and fees</a:t>
            </a:r>
          </a:p>
          <a:p>
            <a:pPr marL="731838" lvl="1" indent="-457200" fontAlgn="base">
              <a:lnSpc>
                <a:spcPts val="2200"/>
              </a:lnSpc>
              <a:spcBef>
                <a:spcPts val="0"/>
              </a:spcBef>
              <a:spcAft>
                <a:spcPts val="400"/>
              </a:spcAft>
              <a:buClr>
                <a:srgbClr val="BF2F8F"/>
              </a:buClr>
              <a:buSzPct val="100000"/>
              <a:buFont typeface="Arial" panose="020B0604020202020204" pitchFamily="34" charset="0"/>
              <a:buChar char="•"/>
            </a:pPr>
            <a:r>
              <a:rPr lang="en-US" sz="1900" dirty="0" smtClean="0"/>
              <a:t>Extensive new requirements for the use of debit cards</a:t>
            </a:r>
          </a:p>
          <a:p>
            <a:pPr marL="1189038" lvl="2" indent="-457200">
              <a:lnSpc>
                <a:spcPts val="2000"/>
              </a:lnSpc>
              <a:spcBef>
                <a:spcPts val="0"/>
              </a:spcBef>
              <a:buClr>
                <a:srgbClr val="BF2F8F"/>
              </a:buClr>
              <a:buSzPct val="100000"/>
              <a:buFont typeface="Arial" panose="020B0604020202020204" pitchFamily="34" charset="0"/>
              <a:buChar char="•"/>
            </a:pPr>
            <a:r>
              <a:rPr lang="en-US" sz="1500" dirty="0" smtClean="0"/>
              <a:t>Rules vary for Tier 1 (3PS) vs. Tier 2 contracts</a:t>
            </a:r>
          </a:p>
          <a:p>
            <a:pPr marL="1189038" lvl="2" indent="-457200">
              <a:lnSpc>
                <a:spcPts val="2000"/>
              </a:lnSpc>
              <a:spcBef>
                <a:spcPts val="0"/>
              </a:spcBef>
              <a:buClr>
                <a:srgbClr val="BF2F8F"/>
              </a:buClr>
              <a:buSzPct val="100000"/>
              <a:buFont typeface="Arial" panose="020B0604020202020204" pitchFamily="34" charset="0"/>
              <a:buChar char="•"/>
            </a:pPr>
            <a:r>
              <a:rPr lang="en-US" sz="1500" dirty="0" smtClean="0"/>
              <a:t>Student choice of account and convenient access to full balance by transfer or withdrawal</a:t>
            </a:r>
          </a:p>
          <a:p>
            <a:pPr marL="1189038" lvl="2" indent="-457200">
              <a:lnSpc>
                <a:spcPts val="2000"/>
              </a:lnSpc>
              <a:spcBef>
                <a:spcPts val="0"/>
              </a:spcBef>
              <a:buClr>
                <a:srgbClr val="BF2F8F"/>
              </a:buClr>
              <a:buSzPct val="100000"/>
              <a:buFont typeface="Arial" panose="020B0604020202020204" pitchFamily="34" charset="0"/>
              <a:buChar char="•"/>
            </a:pPr>
            <a:r>
              <a:rPr lang="en-US" sz="1500" dirty="0" smtClean="0"/>
              <a:t>No active cards </a:t>
            </a:r>
            <a:r>
              <a:rPr lang="en-US" sz="1500" dirty="0"/>
              <a:t>sent before consent </a:t>
            </a:r>
            <a:r>
              <a:rPr lang="en-US" sz="1500" dirty="0" smtClean="0"/>
              <a:t>and no </a:t>
            </a:r>
            <a:r>
              <a:rPr lang="en-US" sz="1500" dirty="0"/>
              <a:t>account opened before </a:t>
            </a:r>
            <a:r>
              <a:rPr lang="en-US" sz="1500" dirty="0" smtClean="0"/>
              <a:t>consent and disclosure of terms and conditions </a:t>
            </a:r>
          </a:p>
          <a:p>
            <a:pPr marL="1189038" lvl="2" indent="-457200">
              <a:lnSpc>
                <a:spcPts val="2000"/>
              </a:lnSpc>
              <a:spcBef>
                <a:spcPts val="0"/>
              </a:spcBef>
              <a:buClr>
                <a:srgbClr val="BF2F8F"/>
              </a:buClr>
              <a:buSzPct val="100000"/>
              <a:buFont typeface="Arial" panose="020B0604020202020204" pitchFamily="34" charset="0"/>
              <a:buChar char="•"/>
            </a:pPr>
            <a:r>
              <a:rPr lang="en-US" sz="1500" dirty="0" smtClean="0"/>
              <a:t>Prohibitions on certain types of fees and on conversion to credit instrument</a:t>
            </a:r>
          </a:p>
          <a:p>
            <a:pPr marL="1189038" lvl="2" indent="-457200">
              <a:lnSpc>
                <a:spcPts val="2000"/>
              </a:lnSpc>
              <a:spcBef>
                <a:spcPts val="0"/>
              </a:spcBef>
              <a:buClr>
                <a:srgbClr val="BF2F8F"/>
              </a:buClr>
              <a:buSzPct val="100000"/>
              <a:buFont typeface="Arial" panose="020B0604020202020204" pitchFamily="34" charset="0"/>
              <a:buChar char="•"/>
            </a:pPr>
            <a:r>
              <a:rPr lang="en-US" sz="1500" dirty="0" smtClean="0"/>
              <a:t>Contractual prohibitions on provider sharing student PII and limits on sharing prior to consent to open account</a:t>
            </a:r>
          </a:p>
          <a:p>
            <a:pPr marL="1189038" lvl="2" indent="-457200">
              <a:lnSpc>
                <a:spcPts val="2000"/>
              </a:lnSpc>
              <a:spcBef>
                <a:spcPts val="0"/>
              </a:spcBef>
              <a:buClr>
                <a:srgbClr val="BF2F8F"/>
              </a:buClr>
              <a:buSzPct val="100000"/>
              <a:buFont typeface="Arial" panose="020B0604020202020204" pitchFamily="34" charset="0"/>
              <a:buChar char="•"/>
            </a:pPr>
            <a:r>
              <a:rPr lang="en-US" sz="1500" dirty="0" smtClean="0"/>
              <a:t>Contract Requirements:  ensure provider compliance </a:t>
            </a:r>
            <a:r>
              <a:rPr lang="en-US" sz="1500" dirty="0"/>
              <a:t>with new </a:t>
            </a:r>
            <a:r>
              <a:rPr lang="en-US" sz="1500" dirty="0" smtClean="0"/>
              <a:t>rules, termination for complaints and high fees </a:t>
            </a:r>
          </a:p>
          <a:p>
            <a:pPr marL="1189038" lvl="2" indent="-457200">
              <a:lnSpc>
                <a:spcPts val="2000"/>
              </a:lnSpc>
              <a:spcBef>
                <a:spcPts val="0"/>
              </a:spcBef>
              <a:buClr>
                <a:srgbClr val="BF2F8F"/>
              </a:buClr>
              <a:buSzPct val="100000"/>
              <a:buFont typeface="Arial" panose="020B0604020202020204" pitchFamily="34" charset="0"/>
              <a:buChar char="•"/>
            </a:pPr>
            <a:r>
              <a:rPr lang="en-US" sz="1500" dirty="0" smtClean="0"/>
              <a:t>Diligence to ensure that fees are at or below prevailing rates</a:t>
            </a:r>
          </a:p>
          <a:p>
            <a:pPr marL="1189038" lvl="2" indent="-457200">
              <a:lnSpc>
                <a:spcPts val="2000"/>
              </a:lnSpc>
              <a:spcBef>
                <a:spcPts val="0"/>
              </a:spcBef>
              <a:buClr>
                <a:srgbClr val="BF2F8F"/>
              </a:buClr>
              <a:buSzPct val="100000"/>
              <a:buFont typeface="Arial" panose="020B0604020202020204" pitchFamily="34" charset="0"/>
              <a:buChar char="•"/>
            </a:pPr>
            <a:r>
              <a:rPr lang="en-US" sz="1500" dirty="0" smtClean="0"/>
              <a:t>Disclosure Requirements:  entire contract (Sep 2016), list of major features, fees, terms &amp; conditions (use model form by Jul 2017), consideration paid under contract and certain contract data (Sep 2017)</a:t>
            </a:r>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630182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Recent and Anticipated Enforcement </a:t>
            </a:r>
            <a:r>
              <a:rPr lang="en-US" sz="3200" dirty="0" smtClean="0"/>
              <a:t>Activity: </a:t>
            </a:r>
            <a:r>
              <a:rPr lang="en-US" sz="3200" dirty="0"/>
              <a:t>Trending </a:t>
            </a:r>
            <a:r>
              <a:rPr lang="en-US" sz="3200" dirty="0" smtClean="0"/>
              <a:t>Topics</a:t>
            </a:r>
            <a:r>
              <a:rPr lang="en-US" sz="3200" dirty="0"/>
              <a:t> – cont’d</a:t>
            </a:r>
            <a:endParaRPr lang="en-US" sz="3200" dirty="0">
              <a:solidFill>
                <a:srgbClr val="BF2F8F"/>
              </a:solidFill>
            </a:endParaRPr>
          </a:p>
        </p:txBody>
      </p:sp>
      <p:sp>
        <p:nvSpPr>
          <p:cNvPr id="3" name="Content Placeholder 2"/>
          <p:cNvSpPr txBox="1">
            <a:spLocks/>
          </p:cNvSpPr>
          <p:nvPr/>
        </p:nvSpPr>
        <p:spPr>
          <a:xfrm>
            <a:off x="304800" y="1295400"/>
            <a:ext cx="8458200" cy="5029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2" indent="0">
              <a:spcBef>
                <a:spcPts val="400"/>
              </a:spcBef>
              <a:buFont typeface="Arial" pitchFamily="34" charset="0"/>
              <a:buNone/>
              <a:defRPr/>
            </a:pPr>
            <a:r>
              <a:rPr lang="en-US" sz="2400" b="1" dirty="0" smtClean="0"/>
              <a:t>Reconciliation of program accounts with COD and G5</a:t>
            </a:r>
          </a:p>
          <a:p>
            <a:pPr marL="692150" lvl="1" indent="-460375">
              <a:spcBef>
                <a:spcPts val="400"/>
              </a:spcBef>
              <a:buClr>
                <a:srgbClr val="BF2F8F"/>
              </a:buClr>
              <a:buFont typeface="Arial" panose="020B0604020202020204" pitchFamily="34" charset="0"/>
              <a:buChar char="•"/>
              <a:defRPr/>
            </a:pPr>
            <a:r>
              <a:rPr lang="en-US" sz="2100" dirty="0" smtClean="0"/>
              <a:t>Top 10 Finding</a:t>
            </a:r>
          </a:p>
          <a:p>
            <a:pPr marL="692150" lvl="1" indent="-460375">
              <a:spcBef>
                <a:spcPts val="400"/>
              </a:spcBef>
              <a:buClr>
                <a:srgbClr val="BF2F8F"/>
              </a:buClr>
              <a:buFont typeface="Arial" panose="020B0604020202020204" pitchFamily="34" charset="0"/>
              <a:buChar char="•"/>
              <a:defRPr/>
            </a:pPr>
            <a:r>
              <a:rPr lang="en-US" sz="2100" dirty="0" smtClean="0"/>
              <a:t>Consequences for Failure to Reconcile on a Timely Basis</a:t>
            </a:r>
          </a:p>
          <a:p>
            <a:pPr marL="1255713" lvl="2" indent="-457200">
              <a:spcBef>
                <a:spcPts val="300"/>
              </a:spcBef>
              <a:buClr>
                <a:srgbClr val="BF2F8F"/>
              </a:buClr>
              <a:buFont typeface="Arial" panose="020B0604020202020204" pitchFamily="34" charset="0"/>
              <a:buChar char="•"/>
              <a:defRPr/>
            </a:pPr>
            <a:r>
              <a:rPr lang="en-US" sz="2000" dirty="0" smtClean="0"/>
              <a:t>Liabilities</a:t>
            </a:r>
          </a:p>
          <a:p>
            <a:pPr marL="1255713" lvl="2" indent="-457200">
              <a:spcBef>
                <a:spcPts val="300"/>
              </a:spcBef>
              <a:buClr>
                <a:srgbClr val="BF2F8F"/>
              </a:buClr>
              <a:buFont typeface="Arial" panose="020B0604020202020204" pitchFamily="34" charset="0"/>
              <a:buChar char="•"/>
              <a:defRPr/>
            </a:pPr>
            <a:r>
              <a:rPr lang="en-US" sz="2000" dirty="0" smtClean="0"/>
              <a:t>Delayed Recertifications or Substantive Changes Applications</a:t>
            </a:r>
          </a:p>
          <a:p>
            <a:pPr marL="1255713" lvl="2" indent="-457200">
              <a:spcBef>
                <a:spcPts val="300"/>
              </a:spcBef>
              <a:buClr>
                <a:srgbClr val="BF2F8F"/>
              </a:buClr>
              <a:buFont typeface="Arial" panose="020B0604020202020204" pitchFamily="34" charset="0"/>
              <a:buChar char="•"/>
              <a:defRPr/>
            </a:pPr>
            <a:r>
              <a:rPr lang="en-US" sz="2000" dirty="0" smtClean="0"/>
              <a:t>HCM/Reimbursement</a:t>
            </a:r>
          </a:p>
          <a:p>
            <a:pPr marL="800100" lvl="1" indent="-457200" defTabSz="741363">
              <a:spcBef>
                <a:spcPts val="400"/>
              </a:spcBef>
              <a:buClr>
                <a:srgbClr val="BF2F8F"/>
              </a:buClr>
              <a:buFont typeface="Arial" panose="020B0604020202020204" pitchFamily="34" charset="0"/>
              <a:buChar char="•"/>
              <a:defRPr/>
            </a:pPr>
            <a:r>
              <a:rPr lang="en-US" sz="2100" dirty="0" smtClean="0"/>
              <a:t>New Electronic Announcements re: mandatory monthly reconciliations</a:t>
            </a:r>
          </a:p>
          <a:p>
            <a:pPr marL="1257300" lvl="2" indent="-457200" defTabSz="741363">
              <a:spcBef>
                <a:spcPts val="400"/>
              </a:spcBef>
              <a:buClr>
                <a:srgbClr val="BF2F8F"/>
              </a:buClr>
              <a:buFont typeface="Arial" panose="020B0604020202020204" pitchFamily="34" charset="0"/>
              <a:buChar char="•"/>
              <a:defRPr/>
            </a:pPr>
            <a:r>
              <a:rPr lang="en-US" sz="2000" dirty="0" smtClean="0"/>
              <a:t>Dec 2015: internal &amp; external reconciliations of Direct Loans </a:t>
            </a:r>
          </a:p>
          <a:p>
            <a:pPr marL="1257300" lvl="2" indent="-457200" defTabSz="741363">
              <a:spcBef>
                <a:spcPts val="400"/>
              </a:spcBef>
              <a:buClr>
                <a:srgbClr val="BF2F8F"/>
              </a:buClr>
              <a:buFont typeface="Arial" panose="020B0604020202020204" pitchFamily="34" charset="0"/>
              <a:buChar char="•"/>
              <a:defRPr/>
            </a:pPr>
            <a:r>
              <a:rPr lang="en-US" sz="2000" dirty="0" smtClean="0"/>
              <a:t>Nov 2015: disbursement reporting, excess cash &amp; reconciliation requirements</a:t>
            </a:r>
          </a:p>
          <a:p>
            <a:pPr marL="1257300" lvl="2" indent="-457200" defTabSz="741363">
              <a:spcBef>
                <a:spcPts val="400"/>
              </a:spcBef>
              <a:buClr>
                <a:srgbClr val="BF2F8F"/>
              </a:buClr>
              <a:buFont typeface="Arial" panose="020B0604020202020204" pitchFamily="34" charset="0"/>
              <a:buChar char="•"/>
              <a:defRPr/>
            </a:pPr>
            <a:r>
              <a:rPr lang="en-US" sz="2000" dirty="0" smtClean="0"/>
              <a:t>2015-2016 FSA Handbook Volume 4 Chapter 5 (Pell and Campus-Based) and Chapter 6 (Direct Loans) – including provisions previously in the discontinued Blue Book</a:t>
            </a:r>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1949644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Recent and Anticipated Enforcement </a:t>
            </a:r>
            <a:r>
              <a:rPr lang="en-US" sz="3200" dirty="0" smtClean="0"/>
              <a:t>Activity: </a:t>
            </a:r>
            <a:r>
              <a:rPr lang="en-US" sz="3200" dirty="0"/>
              <a:t>Trending </a:t>
            </a:r>
            <a:r>
              <a:rPr lang="en-US" sz="3200" dirty="0" smtClean="0"/>
              <a:t>Topics</a:t>
            </a:r>
            <a:r>
              <a:rPr lang="en-US" sz="3200" dirty="0"/>
              <a:t> – cont’d</a:t>
            </a:r>
            <a:endParaRPr lang="en-US" sz="3200" dirty="0">
              <a:solidFill>
                <a:srgbClr val="BF2F8F"/>
              </a:solidFill>
            </a:endParaRPr>
          </a:p>
        </p:txBody>
      </p:sp>
      <p:sp>
        <p:nvSpPr>
          <p:cNvPr id="3" name="Content Placeholder 2"/>
          <p:cNvSpPr txBox="1">
            <a:spLocks/>
          </p:cNvSpPr>
          <p:nvPr/>
        </p:nvSpPr>
        <p:spPr>
          <a:xfrm>
            <a:off x="457200" y="1219200"/>
            <a:ext cx="8229600" cy="5105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
                <a:schemeClr val="tx1"/>
              </a:buClr>
              <a:buFont typeface="Arial" pitchFamily="34" charset="0"/>
              <a:buNone/>
              <a:defRPr/>
            </a:pPr>
            <a:r>
              <a:rPr lang="en-US" sz="2400" b="1" dirty="0" smtClean="0"/>
              <a:t>Crime Awareness and Consumer Information Requirements Not Met</a:t>
            </a:r>
          </a:p>
          <a:p>
            <a:pPr marL="457200" lvl="4" indent="-457200">
              <a:spcBef>
                <a:spcPts val="600"/>
              </a:spcBef>
              <a:buClr>
                <a:srgbClr val="BF2F8F"/>
              </a:buClr>
              <a:buSzPct val="100000"/>
              <a:buFont typeface="Arial" panose="020B0604020202020204" pitchFamily="34" charset="0"/>
              <a:buChar char="•"/>
              <a:defRPr/>
            </a:pPr>
            <a:r>
              <a:rPr lang="en-US" dirty="0" smtClean="0"/>
              <a:t>Top 10 Finding</a:t>
            </a:r>
          </a:p>
          <a:p>
            <a:pPr marL="457200" lvl="4" indent="-457200">
              <a:buClr>
                <a:srgbClr val="BF2F8F"/>
              </a:buClr>
              <a:buSzPct val="100000"/>
              <a:buFont typeface="Arial" panose="020B0604020202020204" pitchFamily="34" charset="0"/>
              <a:buChar char="•"/>
              <a:defRPr/>
            </a:pPr>
            <a:r>
              <a:rPr lang="en-US" dirty="0" smtClean="0"/>
              <a:t>Focus Item at FSA </a:t>
            </a:r>
            <a:r>
              <a:rPr lang="en-US" dirty="0"/>
              <a:t>c</a:t>
            </a:r>
            <a:r>
              <a:rPr lang="en-US" dirty="0" smtClean="0"/>
              <a:t>onferences</a:t>
            </a:r>
          </a:p>
          <a:p>
            <a:pPr marL="457200" lvl="4" indent="-457200">
              <a:buClr>
                <a:srgbClr val="BF2F8F"/>
              </a:buClr>
              <a:buSzPct val="100000"/>
              <a:buFont typeface="Arial" panose="020B0604020202020204" pitchFamily="34" charset="0"/>
              <a:buChar char="•"/>
              <a:defRPr/>
            </a:pPr>
            <a:r>
              <a:rPr lang="en-US" dirty="0" smtClean="0"/>
              <a:t>Increased number of findings &amp; focus during reviews</a:t>
            </a:r>
          </a:p>
          <a:p>
            <a:pPr marL="457200" lvl="4" indent="-457200">
              <a:buClr>
                <a:srgbClr val="BF2F8F"/>
              </a:buClr>
              <a:buSzPct val="100000"/>
              <a:buFont typeface="Arial" panose="020B0604020202020204" pitchFamily="34" charset="0"/>
              <a:buChar char="•"/>
              <a:defRPr/>
            </a:pPr>
            <a:r>
              <a:rPr lang="en-US" dirty="0" smtClean="0"/>
              <a:t>FSA:  Every general assessment program review conducted by FSA Program Compliance’s regional teams includes a Clery Act compliance check</a:t>
            </a:r>
          </a:p>
          <a:p>
            <a:pPr marL="457200" lvl="4" indent="-457200">
              <a:buClr>
                <a:srgbClr val="BF2F8F"/>
              </a:buClr>
              <a:buSzPct val="100000"/>
              <a:buFont typeface="Arial" panose="020B0604020202020204" pitchFamily="34" charset="0"/>
              <a:buChar char="•"/>
              <a:defRPr/>
            </a:pPr>
            <a:r>
              <a:rPr lang="en-US" dirty="0" smtClean="0"/>
              <a:t>Reviewing and implementing policies and notification procedures</a:t>
            </a:r>
          </a:p>
          <a:p>
            <a:pPr marL="457200" lvl="4" indent="-457200">
              <a:buClr>
                <a:srgbClr val="BF2F8F"/>
              </a:buClr>
              <a:buSzPct val="100000"/>
              <a:buFont typeface="Arial" panose="020B0604020202020204" pitchFamily="34" charset="0"/>
              <a:buChar char="•"/>
              <a:defRPr/>
            </a:pPr>
            <a:r>
              <a:rPr lang="en-US" dirty="0" smtClean="0"/>
              <a:t>Handbook for Campus Safety and Security Reporting (300 pages!)</a:t>
            </a:r>
          </a:p>
          <a:p>
            <a:pPr marL="457200" lvl="4" indent="-457200">
              <a:buClr>
                <a:srgbClr val="BF2F8F"/>
              </a:buClr>
              <a:buSzPct val="100000"/>
              <a:buFont typeface="Arial" panose="020B0604020202020204" pitchFamily="34" charset="0"/>
              <a:buChar char="•"/>
              <a:defRPr/>
            </a:pPr>
            <a:r>
              <a:rPr lang="en-US" dirty="0" smtClean="0"/>
              <a:t>FSA Handbook and FSA Assessments</a:t>
            </a:r>
          </a:p>
          <a:p>
            <a:pPr marL="457200" lvl="4" indent="-457200">
              <a:buClr>
                <a:srgbClr val="BF2F8F"/>
              </a:buClr>
              <a:buSzPct val="100000"/>
              <a:buFont typeface="Arial" panose="020B0604020202020204" pitchFamily="34" charset="0"/>
              <a:buChar char="•"/>
              <a:defRPr/>
            </a:pPr>
            <a:r>
              <a:rPr lang="en-US" dirty="0" smtClean="0"/>
              <a:t>Substantial Fines For Noncompliance (e.g., 6-figure fines, appeals)</a:t>
            </a:r>
          </a:p>
          <a:p>
            <a:pPr marL="457200" lvl="4" indent="-457200">
              <a:buClr>
                <a:srgbClr val="BF2F8F"/>
              </a:buClr>
              <a:buSzPct val="100000"/>
              <a:buFont typeface="Arial" panose="020B0604020202020204" pitchFamily="34" charset="0"/>
              <a:buChar char="•"/>
              <a:defRPr/>
            </a:pPr>
            <a:r>
              <a:rPr lang="en-US" dirty="0" smtClean="0"/>
              <a:t>Potential for sanctions for noncompliance with new consumer information requirements (see slide on top 10 findings)</a:t>
            </a:r>
          </a:p>
          <a:p>
            <a:endParaRPr lang="en-US" sz="1000" dirty="0"/>
          </a:p>
          <a:p>
            <a:pPr marL="457200" lvl="4" indent="-457200">
              <a:buClr>
                <a:srgbClr val="BF2F8F"/>
              </a:buClr>
              <a:buSzPct val="100000"/>
              <a:buFont typeface="Arial" panose="020B0604020202020204" pitchFamily="34" charset="0"/>
              <a:buChar char="•"/>
              <a:defRPr/>
            </a:pPr>
            <a:endParaRPr lang="en-US" sz="1000" dirty="0"/>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190448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Recent and Anticipated Enforcement </a:t>
            </a:r>
            <a:r>
              <a:rPr lang="en-US" sz="3200" dirty="0" smtClean="0"/>
              <a:t>Activity: </a:t>
            </a:r>
            <a:r>
              <a:rPr lang="en-US" sz="3200" dirty="0"/>
              <a:t>Trending </a:t>
            </a:r>
            <a:r>
              <a:rPr lang="en-US" sz="3200" dirty="0" smtClean="0"/>
              <a:t>Topics</a:t>
            </a:r>
            <a:r>
              <a:rPr lang="en-US" sz="3200" dirty="0"/>
              <a:t> – cont’d</a:t>
            </a:r>
            <a:endParaRPr lang="en-US" sz="3200" dirty="0">
              <a:solidFill>
                <a:srgbClr val="BF2F8F"/>
              </a:solidFill>
            </a:endParaRPr>
          </a:p>
        </p:txBody>
      </p:sp>
      <p:sp>
        <p:nvSpPr>
          <p:cNvPr id="3" name="Content Placeholder 2"/>
          <p:cNvSpPr txBox="1">
            <a:spLocks/>
          </p:cNvSpPr>
          <p:nvPr/>
        </p:nvSpPr>
        <p:spPr>
          <a:xfrm>
            <a:off x="76200" y="1295400"/>
            <a:ext cx="8229600" cy="5105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indent="-457200">
              <a:spcBef>
                <a:spcPts val="600"/>
              </a:spcBef>
              <a:spcAft>
                <a:spcPts val="600"/>
              </a:spcAft>
              <a:buFont typeface="Arial" pitchFamily="34" charset="0"/>
              <a:buNone/>
            </a:pPr>
            <a:r>
              <a:rPr lang="en-US" sz="2800" dirty="0" smtClean="0"/>
              <a:t>Top 10 “Clery Mistakes”</a:t>
            </a:r>
          </a:p>
          <a:p>
            <a:pPr marL="914400" indent="-457200">
              <a:spcBef>
                <a:spcPts val="300"/>
              </a:spcBef>
              <a:buClr>
                <a:srgbClr val="BF2F8F"/>
              </a:buClr>
            </a:pPr>
            <a:r>
              <a:rPr lang="en-US" sz="2000" dirty="0" smtClean="0"/>
              <a:t>Failure to Properly Report Crimes Based on Geography</a:t>
            </a:r>
          </a:p>
          <a:p>
            <a:pPr marL="914400" indent="-457200">
              <a:spcBef>
                <a:spcPts val="300"/>
              </a:spcBef>
              <a:buClr>
                <a:srgbClr val="BF2F8F"/>
              </a:buClr>
            </a:pPr>
            <a:r>
              <a:rPr lang="en-US" sz="2000" dirty="0" smtClean="0"/>
              <a:t>Improper Classification and Under-Reporting of Crimes</a:t>
            </a:r>
          </a:p>
          <a:p>
            <a:pPr marL="914400" indent="-457200">
              <a:spcBef>
                <a:spcPts val="300"/>
              </a:spcBef>
              <a:buClr>
                <a:srgbClr val="BF2F8F"/>
              </a:buClr>
            </a:pPr>
            <a:r>
              <a:rPr lang="en-US" sz="2000" dirty="0" smtClean="0"/>
              <a:t>Lack of or Inadequate Policy Statements</a:t>
            </a:r>
          </a:p>
          <a:p>
            <a:pPr marL="914400" indent="-457200">
              <a:spcBef>
                <a:spcPts val="300"/>
              </a:spcBef>
              <a:buClr>
                <a:srgbClr val="BF2F8F"/>
              </a:buClr>
            </a:pPr>
            <a:r>
              <a:rPr lang="en-US" sz="2000" dirty="0" smtClean="0"/>
              <a:t>Failure to Publish &amp; Distribute the Annual Security Report</a:t>
            </a:r>
          </a:p>
          <a:p>
            <a:pPr marL="914400" indent="-457200">
              <a:spcBef>
                <a:spcPts val="300"/>
              </a:spcBef>
              <a:buClr>
                <a:srgbClr val="BF2F8F"/>
              </a:buClr>
            </a:pPr>
            <a:r>
              <a:rPr lang="en-US" sz="2000" dirty="0" smtClean="0"/>
              <a:t>Inadequate Systems for Collecting Statistics from Required Sources</a:t>
            </a:r>
          </a:p>
          <a:p>
            <a:pPr marL="914400" indent="-457200">
              <a:spcBef>
                <a:spcPts val="300"/>
              </a:spcBef>
              <a:buClr>
                <a:srgbClr val="BF2F8F"/>
              </a:buClr>
            </a:pPr>
            <a:r>
              <a:rPr lang="en-US" sz="2000" dirty="0" smtClean="0"/>
              <a:t>Incorrect Reporting of Referrals for Disciplinary Action for Liquor &amp; Drug Law Violations</a:t>
            </a:r>
          </a:p>
          <a:p>
            <a:pPr marL="914400" indent="-457200">
              <a:spcBef>
                <a:spcPts val="300"/>
              </a:spcBef>
              <a:buClr>
                <a:srgbClr val="BF2F8F"/>
              </a:buClr>
            </a:pPr>
            <a:r>
              <a:rPr lang="en-US" sz="2000" dirty="0" smtClean="0"/>
              <a:t>Inaccurate Reporting of Crime Statistics to OPE</a:t>
            </a:r>
          </a:p>
          <a:p>
            <a:pPr marL="914400" indent="-457200">
              <a:spcBef>
                <a:spcPts val="300"/>
              </a:spcBef>
              <a:buClr>
                <a:srgbClr val="BF2F8F"/>
              </a:buClr>
            </a:pPr>
            <a:r>
              <a:rPr lang="en-US" sz="2000" dirty="0" smtClean="0"/>
              <a:t>Deficient Crime Log</a:t>
            </a:r>
          </a:p>
          <a:p>
            <a:pPr marL="914400" indent="-457200">
              <a:spcBef>
                <a:spcPts val="300"/>
              </a:spcBef>
              <a:buClr>
                <a:srgbClr val="BF2F8F"/>
              </a:buClr>
            </a:pPr>
            <a:r>
              <a:rPr lang="en-US" sz="2000" dirty="0" smtClean="0"/>
              <a:t>Inaccurate Reporting of Hate Crimes</a:t>
            </a:r>
          </a:p>
          <a:p>
            <a:pPr marL="914400" indent="-457200">
              <a:spcBef>
                <a:spcPts val="300"/>
              </a:spcBef>
              <a:buClr>
                <a:srgbClr val="BF2F8F"/>
              </a:buClr>
            </a:pPr>
            <a:r>
              <a:rPr lang="en-US" sz="2000" dirty="0" smtClean="0"/>
              <a:t>Failure to Develop, Implement &amp; Adhere to Established Policy</a:t>
            </a:r>
          </a:p>
          <a:p>
            <a:pPr marL="457200" indent="0">
              <a:spcBef>
                <a:spcPts val="1200"/>
              </a:spcBef>
              <a:buFont typeface="Arial" pitchFamily="34" charset="0"/>
              <a:buNone/>
            </a:pPr>
            <a:r>
              <a:rPr lang="en-US" sz="1600" dirty="0" smtClean="0"/>
              <a:t>Source: “Common Mistakes in Implementing Campus Security &amp; Fire Safety Requirements” (FSA Presentation, 2013)</a:t>
            </a:r>
          </a:p>
          <a:p>
            <a:pPr marL="914400" indent="-457200"/>
            <a:endParaRPr lang="en-US" sz="900" dirty="0"/>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2719291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solidFill>
                  <a:srgbClr val="003399"/>
                </a:solidFill>
              </a:rPr>
              <a:t>Recent and Anticipated Enforcement Trends – cont’d</a:t>
            </a:r>
            <a:endParaRPr lang="en-US" sz="3200" dirty="0">
              <a:solidFill>
                <a:srgbClr val="003399"/>
              </a:solidFill>
            </a:endParaRPr>
          </a:p>
        </p:txBody>
      </p:sp>
      <p:sp>
        <p:nvSpPr>
          <p:cNvPr id="3" name="Content Placeholder 2"/>
          <p:cNvSpPr txBox="1">
            <a:spLocks/>
          </p:cNvSpPr>
          <p:nvPr/>
        </p:nvSpPr>
        <p:spPr>
          <a:xfrm>
            <a:off x="533400" y="1097280"/>
            <a:ext cx="7696200" cy="4953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Font typeface="Wingdings" pitchFamily="2" charset="2"/>
              <a:buNone/>
              <a:defRPr/>
            </a:pPr>
            <a:r>
              <a:rPr lang="en-US" sz="2200" dirty="0" smtClean="0"/>
              <a:t>Program Reviews and Audits: Overview of Recent Activity</a:t>
            </a:r>
          </a:p>
          <a:p>
            <a:pPr marL="914400" indent="-457200">
              <a:spcBef>
                <a:spcPts val="300"/>
              </a:spcBef>
              <a:buClr>
                <a:srgbClr val="BF2F8F"/>
              </a:buClr>
              <a:defRPr/>
            </a:pPr>
            <a:r>
              <a:rPr lang="en-US" sz="1700" dirty="0" smtClean="0"/>
              <a:t>Creation of Student Aid Enforcement Unit (see upcoming slide)</a:t>
            </a:r>
          </a:p>
          <a:p>
            <a:pPr marL="914400" indent="-457200">
              <a:spcBef>
                <a:spcPts val="300"/>
              </a:spcBef>
              <a:buClr>
                <a:srgbClr val="BF2F8F"/>
              </a:buClr>
              <a:defRPr/>
            </a:pPr>
            <a:r>
              <a:rPr lang="en-US" sz="1700" dirty="0" smtClean="0"/>
              <a:t>Larger number of in-depth program reviews</a:t>
            </a:r>
          </a:p>
          <a:p>
            <a:pPr marL="914400" indent="-457200">
              <a:spcBef>
                <a:spcPts val="300"/>
              </a:spcBef>
              <a:buClr>
                <a:srgbClr val="BF2F8F"/>
              </a:buClr>
              <a:defRPr/>
            </a:pPr>
            <a:r>
              <a:rPr lang="en-US" sz="1700" dirty="0" smtClean="0"/>
              <a:t>Larger number of ED program reviewers</a:t>
            </a:r>
          </a:p>
          <a:p>
            <a:pPr marL="914400" indent="-457200">
              <a:spcBef>
                <a:spcPts val="300"/>
              </a:spcBef>
              <a:buClr>
                <a:srgbClr val="BF2F8F"/>
              </a:buClr>
              <a:defRPr/>
            </a:pPr>
            <a:r>
              <a:rPr lang="en-US" sz="1700" dirty="0" smtClean="0"/>
              <a:t>Increase in size of Clery Act Oversight Group</a:t>
            </a:r>
          </a:p>
          <a:p>
            <a:pPr marL="914400" indent="-457200">
              <a:spcBef>
                <a:spcPts val="300"/>
              </a:spcBef>
              <a:buClr>
                <a:srgbClr val="BF2F8F"/>
              </a:buClr>
              <a:defRPr/>
            </a:pPr>
            <a:r>
              <a:rPr lang="en-US" sz="1700" dirty="0" smtClean="0"/>
              <a:t>Consolidated oversight of third party servicer activities and of multi-regional school groups</a:t>
            </a:r>
          </a:p>
          <a:p>
            <a:pPr marL="914400" indent="-457200">
              <a:spcBef>
                <a:spcPts val="300"/>
              </a:spcBef>
              <a:buClr>
                <a:srgbClr val="BF2F8F"/>
              </a:buClr>
              <a:defRPr/>
            </a:pPr>
            <a:r>
              <a:rPr lang="en-US" sz="1700" dirty="0" smtClean="0"/>
              <a:t>Increase in overpayments identified in program reviews from FY13 to FY14 ($38.9M to $47.7M) and again in FY15</a:t>
            </a:r>
          </a:p>
          <a:p>
            <a:pPr marL="914400" indent="-457200">
              <a:spcBef>
                <a:spcPts val="300"/>
              </a:spcBef>
              <a:buClr>
                <a:srgbClr val="BF2F8F"/>
              </a:buClr>
              <a:defRPr/>
            </a:pPr>
            <a:r>
              <a:rPr lang="en-US" sz="1700" dirty="0" smtClean="0"/>
              <a:t>Reviews conducted across all sectors of higher ed</a:t>
            </a:r>
          </a:p>
          <a:p>
            <a:pPr marL="914400" indent="-457200">
              <a:spcBef>
                <a:spcPts val="300"/>
              </a:spcBef>
              <a:buClr>
                <a:srgbClr val="BF2F8F"/>
              </a:buClr>
              <a:defRPr/>
            </a:pPr>
            <a:r>
              <a:rPr lang="en-US" sz="1700" dirty="0" smtClean="0"/>
              <a:t>FSA continuing to update program review procedures</a:t>
            </a:r>
          </a:p>
          <a:p>
            <a:pPr marL="914400" indent="-457200">
              <a:spcBef>
                <a:spcPts val="300"/>
              </a:spcBef>
              <a:buClr>
                <a:srgbClr val="BF2F8F"/>
              </a:buClr>
              <a:defRPr/>
            </a:pPr>
            <a:r>
              <a:rPr lang="en-US" sz="1700" dirty="0" smtClean="0"/>
              <a:t>Emerging findings on program integrity regulations</a:t>
            </a:r>
            <a:endParaRPr lang="en-US" sz="1700" b="1" dirty="0" smtClean="0"/>
          </a:p>
          <a:p>
            <a:pPr marL="914400" indent="-457200">
              <a:spcBef>
                <a:spcPts val="300"/>
              </a:spcBef>
              <a:buClr>
                <a:srgbClr val="BF2F8F"/>
              </a:buClr>
              <a:defRPr/>
            </a:pPr>
            <a:r>
              <a:rPr lang="en-US" sz="1700" dirty="0" smtClean="0"/>
              <a:t>Increased willingness to take administrative actions and use alternate forms of sanctions </a:t>
            </a:r>
          </a:p>
          <a:p>
            <a:pPr marL="914400" indent="-457200">
              <a:spcBef>
                <a:spcPts val="300"/>
              </a:spcBef>
              <a:buClr>
                <a:srgbClr val="BF2F8F"/>
              </a:buClr>
              <a:defRPr/>
            </a:pPr>
            <a:r>
              <a:rPr lang="en-US" sz="1700" dirty="0" smtClean="0"/>
              <a:t>Increased willingness to delay or deny recertifications and other e-applications</a:t>
            </a:r>
          </a:p>
          <a:p>
            <a:pPr marL="914400" indent="-457200">
              <a:spcBef>
                <a:spcPts val="300"/>
              </a:spcBef>
              <a:buClr>
                <a:srgbClr val="BF2F8F"/>
              </a:buClr>
              <a:defRPr/>
            </a:pPr>
            <a:r>
              <a:rPr lang="en-US" sz="1700" dirty="0" smtClean="0"/>
              <a:t>OIG and Congressional pressure to increase enforcement efforts</a:t>
            </a:r>
          </a:p>
          <a:p>
            <a:pPr marL="914400" indent="-457200">
              <a:spcBef>
                <a:spcPts val="300"/>
              </a:spcBef>
              <a:buClr>
                <a:srgbClr val="BF2F8F"/>
              </a:buClr>
              <a:defRPr/>
            </a:pPr>
            <a:endParaRPr lang="en-US" sz="1600" dirty="0"/>
          </a:p>
          <a:p>
            <a:pPr marL="914400" indent="-457200">
              <a:spcBef>
                <a:spcPts val="300"/>
              </a:spcBef>
              <a:buClr>
                <a:srgbClr val="BF2F8F"/>
              </a:buClr>
              <a:defRPr/>
            </a:pPr>
            <a:endParaRPr lang="en-US" sz="1700" dirty="0" smtClean="0"/>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2114789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Recent and Anticipated Enforcement </a:t>
            </a:r>
            <a:r>
              <a:rPr lang="en-US" sz="3200" dirty="0" smtClean="0"/>
              <a:t>Activity: </a:t>
            </a:r>
            <a:r>
              <a:rPr lang="en-US" sz="3200" dirty="0"/>
              <a:t>Trending </a:t>
            </a:r>
            <a:r>
              <a:rPr lang="en-US" sz="3200" dirty="0" smtClean="0"/>
              <a:t>Topics</a:t>
            </a:r>
            <a:r>
              <a:rPr lang="en-US" sz="3200" dirty="0"/>
              <a:t> – cont’d</a:t>
            </a:r>
            <a:endParaRPr lang="en-US" sz="3200" dirty="0">
              <a:solidFill>
                <a:srgbClr val="BF2F8F"/>
              </a:solidFill>
            </a:endParaRPr>
          </a:p>
        </p:txBody>
      </p:sp>
      <p:sp>
        <p:nvSpPr>
          <p:cNvPr id="3" name="Content Placeholder 2"/>
          <p:cNvSpPr txBox="1">
            <a:spLocks/>
          </p:cNvSpPr>
          <p:nvPr/>
        </p:nvSpPr>
        <p:spPr>
          <a:xfrm>
            <a:off x="431800" y="1310640"/>
            <a:ext cx="8229600" cy="478536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dirty="0" smtClean="0"/>
              <a:t>Clery Best Practices (FSA Conference 2015)</a:t>
            </a:r>
            <a:endParaRPr lang="en-US" altLang="en-US" sz="2800" b="1" dirty="0" smtClean="0">
              <a:effectLst>
                <a:outerShdw blurRad="38100" dist="38100" dir="2700000" algn="tl">
                  <a:srgbClr val="000000">
                    <a:alpha val="43137"/>
                  </a:srgbClr>
                </a:outerShdw>
              </a:effectLst>
              <a:cs typeface="Arial" charset="0"/>
            </a:endParaRPr>
          </a:p>
          <a:p>
            <a:pPr>
              <a:spcBef>
                <a:spcPts val="1800"/>
              </a:spcBef>
              <a:buClr>
                <a:srgbClr val="BF2F8F"/>
              </a:buClr>
              <a:defRPr/>
            </a:pPr>
            <a:r>
              <a:rPr lang="en-US" altLang="en-US" sz="2400" dirty="0" smtClean="0">
                <a:cs typeface="Arial" charset="0"/>
              </a:rPr>
              <a:t>Appoint and empower a Clery Act/Part 86 Compliance Officer</a:t>
            </a:r>
          </a:p>
          <a:p>
            <a:pPr>
              <a:spcBef>
                <a:spcPts val="1200"/>
              </a:spcBef>
              <a:buClr>
                <a:srgbClr val="BF2F8F"/>
              </a:buClr>
              <a:defRPr/>
            </a:pPr>
            <a:r>
              <a:rPr lang="en-US" altLang="en-US" sz="2400" dirty="0" smtClean="0">
                <a:cs typeface="Arial" charset="0"/>
              </a:rPr>
              <a:t>Develop an understanding of “Clery Geography”</a:t>
            </a:r>
          </a:p>
          <a:p>
            <a:pPr>
              <a:spcBef>
                <a:spcPts val="1200"/>
              </a:spcBef>
              <a:buClr>
                <a:srgbClr val="BF2F8F"/>
              </a:buClr>
              <a:defRPr/>
            </a:pPr>
            <a:r>
              <a:rPr lang="en-US" altLang="en-US" sz="2400" dirty="0" smtClean="0">
                <a:cs typeface="Arial" charset="0"/>
              </a:rPr>
              <a:t>Identify and train “Campus Security Authorities”</a:t>
            </a:r>
          </a:p>
          <a:p>
            <a:pPr>
              <a:spcBef>
                <a:spcPts val="1200"/>
              </a:spcBef>
              <a:buClr>
                <a:srgbClr val="BF2F8F"/>
              </a:buClr>
              <a:defRPr/>
            </a:pPr>
            <a:r>
              <a:rPr lang="en-US" altLang="en-US" sz="2400" dirty="0" smtClean="0">
                <a:cs typeface="Arial" charset="0"/>
              </a:rPr>
              <a:t>Specifically inform students and employees about how to report crimes and emergencies</a:t>
            </a:r>
          </a:p>
          <a:p>
            <a:pPr>
              <a:spcBef>
                <a:spcPts val="1200"/>
              </a:spcBef>
              <a:buClr>
                <a:srgbClr val="BF2F8F"/>
              </a:buClr>
              <a:defRPr/>
            </a:pPr>
            <a:r>
              <a:rPr lang="en-US" altLang="en-US" sz="2400" dirty="0" smtClean="0">
                <a:cs typeface="Arial" charset="0"/>
              </a:rPr>
              <a:t>Check crime statistics for similar schools using the “Campus Safety and Security Data Analysis Cutting Tool”  </a:t>
            </a:r>
          </a:p>
          <a:p>
            <a:pPr>
              <a:spcBef>
                <a:spcPts val="1200"/>
              </a:spcBef>
              <a:buClr>
                <a:srgbClr val="BF2F8F"/>
              </a:buClr>
              <a:defRPr/>
            </a:pPr>
            <a:r>
              <a:rPr lang="en-US" altLang="en-US" sz="2400" dirty="0" smtClean="0">
                <a:cs typeface="Arial" charset="0"/>
              </a:rPr>
              <a:t>Develop a VAWA Implementation/Integration Plan</a:t>
            </a:r>
          </a:p>
          <a:p>
            <a:endParaRPr lang="en-US" dirty="0"/>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926864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Recent and Anticipated Enforcement </a:t>
            </a:r>
            <a:r>
              <a:rPr lang="en-US" sz="3200" dirty="0" smtClean="0"/>
              <a:t>Activity: Beyond The Top 10 Lists</a:t>
            </a:r>
            <a:endParaRPr lang="en-US" sz="3200" dirty="0">
              <a:solidFill>
                <a:srgbClr val="BF2F8F"/>
              </a:solidFill>
            </a:endParaRPr>
          </a:p>
        </p:txBody>
      </p:sp>
      <p:sp>
        <p:nvSpPr>
          <p:cNvPr id="4" name="Content Placeholder 3"/>
          <p:cNvSpPr>
            <a:spLocks noGrp="1"/>
          </p:cNvSpPr>
          <p:nvPr>
            <p:ph sz="quarter" idx="1"/>
          </p:nvPr>
        </p:nvSpPr>
        <p:spPr>
          <a:xfrm>
            <a:off x="457200" y="1219200"/>
            <a:ext cx="8229600" cy="5105400"/>
          </a:xfrm>
        </p:spPr>
        <p:txBody>
          <a:bodyPr/>
          <a:lstStyle/>
          <a:p>
            <a:pPr marL="0" indent="0">
              <a:spcAft>
                <a:spcPts val="600"/>
              </a:spcAft>
              <a:buClr>
                <a:srgbClr val="BF2F8F"/>
              </a:buClr>
              <a:buSzPct val="100000"/>
              <a:buNone/>
            </a:pPr>
            <a:r>
              <a:rPr lang="en-US" sz="1800" dirty="0" smtClean="0"/>
              <a:t>The </a:t>
            </a:r>
            <a:r>
              <a:rPr lang="en-US" sz="1800" dirty="0"/>
              <a:t>following trending topics are drawn from program reviews, OIG audits, administrative appeals, federal court proceedings, and enforcement actions by ED and other agencies:</a:t>
            </a:r>
          </a:p>
          <a:p>
            <a:pPr marL="914400" lvl="0" indent="-457200">
              <a:lnSpc>
                <a:spcPts val="1800"/>
              </a:lnSpc>
              <a:spcAft>
                <a:spcPts val="300"/>
              </a:spcAft>
              <a:buClr>
                <a:srgbClr val="BF2F8F"/>
              </a:buClr>
              <a:buSzPct val="100000"/>
              <a:buFont typeface="+mj-lt"/>
              <a:buAutoNum type="arabicParenR"/>
            </a:pPr>
            <a:r>
              <a:rPr lang="en-US" sz="1600" dirty="0"/>
              <a:t>Enrollment in an Eligible Program</a:t>
            </a:r>
          </a:p>
          <a:p>
            <a:pPr marL="914400" lvl="0" indent="-457200">
              <a:lnSpc>
                <a:spcPts val="1800"/>
              </a:lnSpc>
              <a:spcAft>
                <a:spcPts val="300"/>
              </a:spcAft>
              <a:buClr>
                <a:srgbClr val="BF2F8F"/>
              </a:buClr>
              <a:buSzPct val="100000"/>
              <a:buFont typeface="+mj-lt"/>
              <a:buAutoNum type="arabicParenR"/>
            </a:pPr>
            <a:r>
              <a:rPr lang="en-US" sz="1600" dirty="0"/>
              <a:t>Location and Program Approvals </a:t>
            </a:r>
          </a:p>
          <a:p>
            <a:pPr marL="914400" lvl="0" indent="-457200">
              <a:lnSpc>
                <a:spcPts val="1800"/>
              </a:lnSpc>
              <a:spcAft>
                <a:spcPts val="300"/>
              </a:spcAft>
              <a:buClr>
                <a:srgbClr val="BF2F8F"/>
              </a:buClr>
              <a:buSzPct val="100000"/>
              <a:buFont typeface="+mj-lt"/>
              <a:buAutoNum type="arabicParenR"/>
            </a:pPr>
            <a:r>
              <a:rPr lang="en-US" sz="1600" dirty="0"/>
              <a:t>Misrepresentation </a:t>
            </a:r>
          </a:p>
          <a:p>
            <a:pPr marL="914400" lvl="0" indent="-457200">
              <a:lnSpc>
                <a:spcPts val="1800"/>
              </a:lnSpc>
              <a:spcAft>
                <a:spcPts val="300"/>
              </a:spcAft>
              <a:buClr>
                <a:srgbClr val="BF2F8F"/>
              </a:buClr>
              <a:buSzPct val="100000"/>
              <a:buFont typeface="+mj-lt"/>
              <a:buAutoNum type="arabicParenR"/>
            </a:pPr>
            <a:r>
              <a:rPr lang="en-US" sz="1600" dirty="0"/>
              <a:t>Student Aid Fraud </a:t>
            </a:r>
          </a:p>
          <a:p>
            <a:pPr marL="914400" lvl="0" indent="-457200">
              <a:lnSpc>
                <a:spcPts val="1800"/>
              </a:lnSpc>
              <a:spcAft>
                <a:spcPts val="300"/>
              </a:spcAft>
              <a:buClr>
                <a:srgbClr val="BF2F8F"/>
              </a:buClr>
              <a:buSzPct val="100000"/>
              <a:buFont typeface="+mj-lt"/>
              <a:buAutoNum type="arabicParenR"/>
            </a:pPr>
            <a:r>
              <a:rPr lang="en-US" sz="1600" dirty="0" smtClean="0"/>
              <a:t>Distance Education Issues</a:t>
            </a:r>
          </a:p>
          <a:p>
            <a:pPr marL="914400" lvl="0" indent="-457200">
              <a:lnSpc>
                <a:spcPts val="1800"/>
              </a:lnSpc>
              <a:spcAft>
                <a:spcPts val="300"/>
              </a:spcAft>
              <a:buClr>
                <a:srgbClr val="BF2F8F"/>
              </a:buClr>
              <a:buSzPct val="100000"/>
              <a:buFont typeface="+mj-lt"/>
              <a:buAutoNum type="arabicParenR"/>
            </a:pPr>
            <a:r>
              <a:rPr lang="en-US" sz="1600" dirty="0" smtClean="0"/>
              <a:t>Borrower Defense To Repayment</a:t>
            </a:r>
          </a:p>
          <a:p>
            <a:pPr marL="914400" indent="-457200">
              <a:lnSpc>
                <a:spcPts val="1800"/>
              </a:lnSpc>
              <a:spcAft>
                <a:spcPts val="300"/>
              </a:spcAft>
              <a:buClr>
                <a:srgbClr val="BF2F8F"/>
              </a:buClr>
              <a:buSzPct val="100000"/>
              <a:buFont typeface="+mj-lt"/>
              <a:buAutoNum type="arabicParenR"/>
            </a:pPr>
            <a:r>
              <a:rPr lang="en-US" sz="1600" dirty="0" smtClean="0"/>
              <a:t>Earned </a:t>
            </a:r>
            <a:r>
              <a:rPr lang="en-US" sz="1600" dirty="0"/>
              <a:t>F’s</a:t>
            </a:r>
          </a:p>
          <a:p>
            <a:pPr marL="914400" indent="-457200">
              <a:lnSpc>
                <a:spcPts val="1800"/>
              </a:lnSpc>
              <a:spcAft>
                <a:spcPts val="300"/>
              </a:spcAft>
              <a:buClr>
                <a:srgbClr val="BF2F8F"/>
              </a:buClr>
              <a:buSzPct val="100000"/>
              <a:buFont typeface="+mj-lt"/>
              <a:buAutoNum type="arabicParenR"/>
            </a:pPr>
            <a:r>
              <a:rPr lang="en-US" sz="1600" dirty="0"/>
              <a:t>Incentive Compensation</a:t>
            </a:r>
          </a:p>
          <a:p>
            <a:pPr marL="914400" indent="-457200">
              <a:lnSpc>
                <a:spcPts val="1800"/>
              </a:lnSpc>
              <a:spcAft>
                <a:spcPts val="300"/>
              </a:spcAft>
              <a:buClr>
                <a:srgbClr val="BF2F8F"/>
              </a:buClr>
              <a:buSzPct val="100000"/>
              <a:buFont typeface="+mj-lt"/>
              <a:buAutoNum type="arabicParenR"/>
            </a:pPr>
            <a:r>
              <a:rPr lang="en-US" sz="1600" dirty="0"/>
              <a:t>Third Party Servicers </a:t>
            </a:r>
          </a:p>
          <a:p>
            <a:pPr marL="914400" lvl="0" indent="-457200">
              <a:lnSpc>
                <a:spcPts val="1800"/>
              </a:lnSpc>
              <a:spcAft>
                <a:spcPts val="300"/>
              </a:spcAft>
              <a:buClr>
                <a:srgbClr val="BF2F8F"/>
              </a:buClr>
              <a:buSzPct val="100000"/>
              <a:buFont typeface="+mj-lt"/>
              <a:buAutoNum type="arabicParenR"/>
            </a:pPr>
            <a:r>
              <a:rPr lang="en-US" sz="1600" dirty="0" smtClean="0"/>
              <a:t>VAWA </a:t>
            </a:r>
            <a:r>
              <a:rPr lang="en-US" sz="1600" dirty="0"/>
              <a:t>and Title IX</a:t>
            </a:r>
          </a:p>
          <a:p>
            <a:pPr marL="914400" lvl="0" indent="-457200">
              <a:lnSpc>
                <a:spcPts val="1800"/>
              </a:lnSpc>
              <a:spcAft>
                <a:spcPts val="300"/>
              </a:spcAft>
              <a:buClr>
                <a:srgbClr val="BF2F8F"/>
              </a:buClr>
              <a:buSzPct val="100000"/>
              <a:buFont typeface="+mj-lt"/>
              <a:buAutoNum type="arabicParenR"/>
            </a:pPr>
            <a:r>
              <a:rPr lang="en-US" sz="1600" dirty="0"/>
              <a:t>Gainful Employment</a:t>
            </a:r>
          </a:p>
          <a:p>
            <a:pPr marL="914400" lvl="0" indent="-457200">
              <a:lnSpc>
                <a:spcPts val="1800"/>
              </a:lnSpc>
              <a:spcAft>
                <a:spcPts val="300"/>
              </a:spcAft>
              <a:buClr>
                <a:srgbClr val="BF2F8F"/>
              </a:buClr>
              <a:buSzPct val="100000"/>
              <a:buFont typeface="+mj-lt"/>
              <a:buAutoNum type="arabicParenR"/>
            </a:pPr>
            <a:r>
              <a:rPr lang="en-US" sz="1600" dirty="0"/>
              <a:t>State </a:t>
            </a:r>
            <a:r>
              <a:rPr lang="en-US" sz="1600" dirty="0" smtClean="0"/>
              <a:t>Authorization</a:t>
            </a:r>
            <a:endParaRPr lang="en-US" sz="1600" dirty="0"/>
          </a:p>
        </p:txBody>
      </p:sp>
    </p:spTree>
    <p:extLst>
      <p:ext uri="{BB962C8B-B14F-4D97-AF65-F5344CB8AC3E}">
        <p14:creationId xmlns:p14="http://schemas.microsoft.com/office/powerpoint/2010/main" val="2008553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Recent and Anticipated Enforcement </a:t>
            </a:r>
            <a:r>
              <a:rPr lang="en-US" sz="3200" dirty="0" smtClean="0"/>
              <a:t>Activity: </a:t>
            </a:r>
            <a:r>
              <a:rPr lang="en-US" sz="3200" dirty="0"/>
              <a:t>Beyond The Top 10 Lists – cont’d</a:t>
            </a:r>
            <a:endParaRPr lang="en-US" sz="3200" dirty="0">
              <a:solidFill>
                <a:srgbClr val="BF2F8F"/>
              </a:solidFill>
            </a:endParaRPr>
          </a:p>
        </p:txBody>
      </p:sp>
      <p:sp>
        <p:nvSpPr>
          <p:cNvPr id="3" name="Content Placeholder 2"/>
          <p:cNvSpPr txBox="1">
            <a:spLocks/>
          </p:cNvSpPr>
          <p:nvPr/>
        </p:nvSpPr>
        <p:spPr>
          <a:xfrm>
            <a:off x="152400" y="1143000"/>
            <a:ext cx="8763000"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7987" indent="0">
              <a:spcBef>
                <a:spcPts val="300"/>
              </a:spcBef>
              <a:buFont typeface="Arial" pitchFamily="34" charset="0"/>
              <a:buNone/>
              <a:defRPr/>
            </a:pPr>
            <a:r>
              <a:rPr lang="en-US" sz="2200" b="1" dirty="0" smtClean="0"/>
              <a:t>Enrollment In An Eligible Program</a:t>
            </a:r>
          </a:p>
          <a:p>
            <a:pPr marL="871537" indent="-463550">
              <a:spcBef>
                <a:spcPts val="0"/>
              </a:spcBef>
              <a:buClr>
                <a:srgbClr val="BF2F8F"/>
              </a:buClr>
              <a:defRPr/>
            </a:pPr>
            <a:r>
              <a:rPr lang="en-US" sz="1900" dirty="0" smtClean="0"/>
              <a:t>Student must be enrolled in eligible program at eligible institution</a:t>
            </a:r>
          </a:p>
          <a:p>
            <a:pPr marL="871537" indent="-463550">
              <a:spcBef>
                <a:spcPts val="0"/>
              </a:spcBef>
              <a:buClr>
                <a:srgbClr val="BF2F8F"/>
              </a:buClr>
              <a:defRPr/>
            </a:pPr>
            <a:r>
              <a:rPr lang="en-US" sz="1900" dirty="0" smtClean="0"/>
              <a:t>Student enrolls in school but not placed in identified program</a:t>
            </a:r>
          </a:p>
          <a:p>
            <a:pPr marL="871537" indent="-463550">
              <a:spcBef>
                <a:spcPts val="0"/>
              </a:spcBef>
              <a:buClr>
                <a:srgbClr val="BF2F8F"/>
              </a:buClr>
              <a:defRPr/>
            </a:pPr>
            <a:r>
              <a:rPr lang="en-US" sz="1900" dirty="0" smtClean="0"/>
              <a:t>Or institutional paperwork doesn’t show student in identified program</a:t>
            </a:r>
          </a:p>
          <a:p>
            <a:pPr marL="871537" indent="-463550">
              <a:spcBef>
                <a:spcPts val="0"/>
              </a:spcBef>
              <a:buClr>
                <a:srgbClr val="BF2F8F"/>
              </a:buClr>
              <a:defRPr/>
            </a:pPr>
            <a:r>
              <a:rPr lang="en-US" sz="1900" dirty="0" smtClean="0"/>
              <a:t>Even though student is taking courses that could apply to program, potential for disallowance</a:t>
            </a:r>
          </a:p>
          <a:p>
            <a:pPr marL="871537" indent="-463550">
              <a:spcBef>
                <a:spcPts val="0"/>
              </a:spcBef>
              <a:buClr>
                <a:srgbClr val="BF2F8F"/>
              </a:buClr>
              <a:defRPr/>
            </a:pPr>
            <a:r>
              <a:rPr lang="en-US" sz="1900" dirty="0"/>
              <a:t>Not enough to be enrolled in the institution</a:t>
            </a:r>
          </a:p>
          <a:p>
            <a:pPr marL="871537" indent="-463550">
              <a:spcBef>
                <a:spcPts val="0"/>
              </a:spcBef>
              <a:buClr>
                <a:srgbClr val="BF2F8F"/>
              </a:buClr>
              <a:defRPr/>
            </a:pPr>
            <a:r>
              <a:rPr lang="en-US" sz="1900" dirty="0" smtClean="0"/>
              <a:t>Potential for systemic findings</a:t>
            </a:r>
          </a:p>
          <a:p>
            <a:pPr marL="871537" indent="-463550">
              <a:spcBef>
                <a:spcPts val="0"/>
              </a:spcBef>
              <a:buClr>
                <a:srgbClr val="BF2F8F"/>
              </a:buClr>
              <a:defRPr/>
            </a:pPr>
            <a:r>
              <a:rPr lang="en-US" sz="1900" dirty="0" smtClean="0"/>
              <a:t>Program Reviews/OIG Audits</a:t>
            </a:r>
          </a:p>
          <a:p>
            <a:pPr marL="871537" indent="-463550">
              <a:spcBef>
                <a:spcPts val="0"/>
              </a:spcBef>
              <a:buClr>
                <a:srgbClr val="BF2F8F"/>
              </a:buClr>
              <a:defRPr/>
            </a:pPr>
            <a:r>
              <a:rPr lang="en-US" sz="1900" dirty="0" smtClean="0"/>
              <a:t>Related issues: is program on ECAR or otherwise eligible, conditional acceptance, general enrollment</a:t>
            </a:r>
          </a:p>
          <a:p>
            <a:pPr marL="871537" indent="-463550">
              <a:spcBef>
                <a:spcPts val="0"/>
              </a:spcBef>
              <a:buClr>
                <a:srgbClr val="BF2F8F"/>
              </a:buClr>
              <a:defRPr/>
            </a:pPr>
            <a:r>
              <a:rPr lang="en-US" sz="1900" dirty="0" smtClean="0"/>
              <a:t>Disallowances</a:t>
            </a:r>
          </a:p>
          <a:p>
            <a:pPr marL="871537" indent="-463550">
              <a:spcBef>
                <a:spcPts val="0"/>
              </a:spcBef>
              <a:buClr>
                <a:srgbClr val="BF2F8F"/>
              </a:buClr>
              <a:defRPr/>
            </a:pPr>
            <a:r>
              <a:rPr lang="en-US" sz="1900" dirty="0" smtClean="0"/>
              <a:t>Solutions</a:t>
            </a:r>
          </a:p>
          <a:p>
            <a:pPr marL="1149350" lvl="1" indent="-234950">
              <a:lnSpc>
                <a:spcPts val="2000"/>
              </a:lnSpc>
              <a:spcBef>
                <a:spcPts val="0"/>
              </a:spcBef>
              <a:buClr>
                <a:srgbClr val="BF2F8F"/>
              </a:buClr>
              <a:buFont typeface="Arial" panose="020B0604020202020204" pitchFamily="34" charset="0"/>
              <a:buChar char="•"/>
              <a:defRPr/>
            </a:pPr>
            <a:r>
              <a:rPr lang="en-US" sz="1900" dirty="0" smtClean="0"/>
              <a:t>Review admissions policy</a:t>
            </a:r>
          </a:p>
          <a:p>
            <a:pPr marL="1149350" lvl="1" indent="-234950">
              <a:lnSpc>
                <a:spcPts val="2000"/>
              </a:lnSpc>
              <a:spcBef>
                <a:spcPts val="0"/>
              </a:spcBef>
              <a:buClr>
                <a:srgbClr val="BF2F8F"/>
              </a:buClr>
              <a:buFont typeface="Arial" panose="020B0604020202020204" pitchFamily="34" charset="0"/>
              <a:buChar char="•"/>
            </a:pPr>
            <a:r>
              <a:rPr lang="en-US" sz="1900" dirty="0"/>
              <a:t>Review procedures for enrollment in specific programs</a:t>
            </a:r>
          </a:p>
          <a:p>
            <a:pPr marL="1149350" lvl="1" indent="-234950">
              <a:lnSpc>
                <a:spcPts val="2000"/>
              </a:lnSpc>
              <a:spcBef>
                <a:spcPts val="0"/>
              </a:spcBef>
              <a:buClr>
                <a:srgbClr val="BF2F8F"/>
              </a:buClr>
              <a:buFont typeface="Arial" panose="020B0604020202020204" pitchFamily="34" charset="0"/>
              <a:buChar char="•"/>
            </a:pPr>
            <a:r>
              <a:rPr lang="en-US" sz="1900" dirty="0"/>
              <a:t>Review catalog</a:t>
            </a:r>
          </a:p>
          <a:p>
            <a:pPr marL="1149350" lvl="1" indent="-234950">
              <a:lnSpc>
                <a:spcPts val="2000"/>
              </a:lnSpc>
              <a:spcBef>
                <a:spcPts val="0"/>
              </a:spcBef>
              <a:buClr>
                <a:srgbClr val="BF2F8F"/>
              </a:buClr>
              <a:buFont typeface="Arial" panose="020B0604020202020204" pitchFamily="34" charset="0"/>
              <a:buChar char="•"/>
            </a:pPr>
            <a:r>
              <a:rPr lang="en-US" sz="1900" dirty="0"/>
              <a:t>Review transcripts and other student records for references to students’ </a:t>
            </a:r>
            <a:r>
              <a:rPr lang="en-US" sz="1900" dirty="0" smtClean="0"/>
              <a:t>programs</a:t>
            </a:r>
            <a:endParaRPr lang="en-US" sz="1900" dirty="0"/>
          </a:p>
          <a:p>
            <a:endParaRPr lang="en-US" dirty="0"/>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1554461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Recent and Anticipated Enforcement </a:t>
            </a:r>
            <a:r>
              <a:rPr lang="en-US" sz="3200" dirty="0" smtClean="0"/>
              <a:t>Activity: </a:t>
            </a:r>
            <a:r>
              <a:rPr lang="en-US" sz="3200" dirty="0"/>
              <a:t>Beyond The Top 10 Lists – cont’d</a:t>
            </a:r>
            <a:endParaRPr lang="en-US" sz="3200" dirty="0">
              <a:solidFill>
                <a:srgbClr val="BF2F8F"/>
              </a:solidFill>
            </a:endParaRPr>
          </a:p>
        </p:txBody>
      </p:sp>
      <p:sp>
        <p:nvSpPr>
          <p:cNvPr id="3" name="Content Placeholder 2"/>
          <p:cNvSpPr txBox="1">
            <a:spLocks/>
          </p:cNvSpPr>
          <p:nvPr/>
        </p:nvSpPr>
        <p:spPr>
          <a:xfrm>
            <a:off x="457200" y="1219200"/>
            <a:ext cx="8229600" cy="4876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t>Location and Program Approvals</a:t>
            </a:r>
          </a:p>
          <a:p>
            <a:pPr>
              <a:buClr>
                <a:srgbClr val="BF2F8F"/>
              </a:buClr>
            </a:pPr>
            <a:r>
              <a:rPr lang="en-US" sz="2300" dirty="0" smtClean="0"/>
              <a:t>Liability actions based on alleged failure to obtain ED, state, and/or accreditation approvals of campus facilities and certain educational programs.</a:t>
            </a:r>
          </a:p>
          <a:p>
            <a:pPr lvl="1">
              <a:lnSpc>
                <a:spcPts val="2300"/>
              </a:lnSpc>
              <a:spcBef>
                <a:spcPts val="200"/>
              </a:spcBef>
              <a:buClr>
                <a:srgbClr val="BF2F8F"/>
              </a:buClr>
              <a:buFont typeface="Arial" panose="020B0604020202020204" pitchFamily="34" charset="0"/>
              <a:buChar char="•"/>
            </a:pPr>
            <a:r>
              <a:rPr lang="en-US" sz="2000" dirty="0" smtClean="0"/>
              <a:t>Additional location did not have approval from the accrediting agency.  FSA approved the location.  Judge concluded school lacked accreditation.  Six figure liability.</a:t>
            </a:r>
          </a:p>
          <a:p>
            <a:pPr lvl="1">
              <a:lnSpc>
                <a:spcPts val="2300"/>
              </a:lnSpc>
              <a:spcBef>
                <a:spcPts val="200"/>
              </a:spcBef>
              <a:buClr>
                <a:srgbClr val="BF2F8F"/>
              </a:buClr>
              <a:buFont typeface="Arial" panose="020B0604020202020204" pitchFamily="34" charset="0"/>
              <a:buChar char="•"/>
            </a:pPr>
            <a:r>
              <a:rPr lang="en-US" sz="2000" dirty="0" smtClean="0"/>
              <a:t>Program did not have approval from the accrediting agency.  Non-degree program.  Program contracted through a third party.  Six figure liability.</a:t>
            </a:r>
          </a:p>
          <a:p>
            <a:pPr lvl="1">
              <a:lnSpc>
                <a:spcPts val="2300"/>
              </a:lnSpc>
              <a:spcBef>
                <a:spcPts val="200"/>
              </a:spcBef>
              <a:buClr>
                <a:srgbClr val="BF2F8F"/>
              </a:buClr>
              <a:buFont typeface="Arial" panose="020B0604020202020204" pitchFamily="34" charset="0"/>
              <a:buChar char="•"/>
            </a:pPr>
            <a:r>
              <a:rPr lang="en-US" sz="2000" dirty="0" smtClean="0"/>
              <a:t>New non-degree program did not have ED approval because it was unrelated to an approved program.  Significant liability.</a:t>
            </a:r>
          </a:p>
          <a:p>
            <a:pPr lvl="1">
              <a:lnSpc>
                <a:spcPts val="2300"/>
              </a:lnSpc>
              <a:spcBef>
                <a:spcPts val="200"/>
              </a:spcBef>
              <a:buClr>
                <a:srgbClr val="BF2F8F"/>
              </a:buClr>
              <a:buFont typeface="Arial" panose="020B0604020202020204" pitchFamily="34" charset="0"/>
              <a:buChar char="•"/>
            </a:pPr>
            <a:r>
              <a:rPr lang="en-US" sz="2000" dirty="0" smtClean="0"/>
              <a:t>New locations added without notifying ED over a several year period.  School demonstrated its campuses would have been approved had application been filed.  Judge upheld 7-figure liability. </a:t>
            </a:r>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2534766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Recent and Anticipated Enforcement Activity: </a:t>
            </a:r>
            <a:r>
              <a:rPr lang="en-US" sz="2800" dirty="0"/>
              <a:t>Beyond The Top 10 Lists – cont’d</a:t>
            </a:r>
            <a:endParaRPr lang="en-US" sz="2800" dirty="0">
              <a:solidFill>
                <a:srgbClr val="BF2F8F"/>
              </a:solidFill>
              <a:latin typeface="Verdana" pitchFamily="34" charset="0"/>
              <a:ea typeface="Verdana" pitchFamily="34" charset="0"/>
              <a:cs typeface="Verdana" pitchFamily="34" charset="0"/>
            </a:endParaRPr>
          </a:p>
        </p:txBody>
      </p:sp>
      <p:sp>
        <p:nvSpPr>
          <p:cNvPr id="3" name="Content Placeholder 2"/>
          <p:cNvSpPr txBox="1">
            <a:spLocks/>
          </p:cNvSpPr>
          <p:nvPr/>
        </p:nvSpPr>
        <p:spPr>
          <a:xfrm>
            <a:off x="381000" y="1447800"/>
            <a:ext cx="8229600" cy="4495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2" indent="0">
              <a:spcBef>
                <a:spcPts val="0"/>
              </a:spcBef>
              <a:buFont typeface="Arial" pitchFamily="34" charset="0"/>
              <a:buNone/>
              <a:defRPr/>
            </a:pPr>
            <a:r>
              <a:rPr lang="en-US" sz="2400" b="1" dirty="0" smtClean="0"/>
              <a:t>Misrepresentation</a:t>
            </a:r>
          </a:p>
          <a:p>
            <a:pPr marL="639762" indent="-457200">
              <a:spcBef>
                <a:spcPts val="0"/>
              </a:spcBef>
              <a:buClr>
                <a:srgbClr val="BF2F8F"/>
              </a:buClr>
              <a:defRPr/>
            </a:pPr>
            <a:r>
              <a:rPr lang="en-US" sz="2400" dirty="0" smtClean="0"/>
              <a:t>General regulations</a:t>
            </a:r>
          </a:p>
          <a:p>
            <a:pPr marL="1149350" lvl="1" indent="-457200">
              <a:spcBef>
                <a:spcPts val="0"/>
              </a:spcBef>
              <a:buClr>
                <a:srgbClr val="BF2F8F"/>
              </a:buClr>
              <a:buFont typeface="Arial" panose="020B0604020202020204" pitchFamily="34" charset="0"/>
              <a:buChar char="•"/>
              <a:defRPr/>
            </a:pPr>
            <a:r>
              <a:rPr lang="en-US" sz="2400" dirty="0" smtClean="0"/>
              <a:t>§668.71   Scope and special definitions.</a:t>
            </a:r>
          </a:p>
          <a:p>
            <a:pPr marL="1149350" lvl="1" indent="-457200">
              <a:spcBef>
                <a:spcPts val="0"/>
              </a:spcBef>
              <a:buClr>
                <a:srgbClr val="BF2F8F"/>
              </a:buClr>
              <a:buFont typeface="Arial" panose="020B0604020202020204" pitchFamily="34" charset="0"/>
              <a:buChar char="•"/>
              <a:defRPr/>
            </a:pPr>
            <a:r>
              <a:rPr lang="en-US" sz="2400" dirty="0" smtClean="0"/>
              <a:t>§668.72   Nature of educational program.</a:t>
            </a:r>
          </a:p>
          <a:p>
            <a:pPr marL="1149350" lvl="1" indent="-457200">
              <a:spcBef>
                <a:spcPts val="0"/>
              </a:spcBef>
              <a:buClr>
                <a:srgbClr val="BF2F8F"/>
              </a:buClr>
              <a:buFont typeface="Arial" panose="020B0604020202020204" pitchFamily="34" charset="0"/>
              <a:buChar char="•"/>
              <a:defRPr/>
            </a:pPr>
            <a:r>
              <a:rPr lang="en-US" sz="2400" dirty="0" smtClean="0"/>
              <a:t>§668.73   Nature of financial charges.</a:t>
            </a:r>
          </a:p>
          <a:p>
            <a:pPr marL="1149350" lvl="1" indent="-457200">
              <a:spcBef>
                <a:spcPts val="0"/>
              </a:spcBef>
              <a:buClr>
                <a:srgbClr val="BF2F8F"/>
              </a:buClr>
              <a:buFont typeface="Arial" panose="020B0604020202020204" pitchFamily="34" charset="0"/>
              <a:buChar char="•"/>
              <a:defRPr/>
            </a:pPr>
            <a:r>
              <a:rPr lang="en-US" sz="2400" dirty="0" smtClean="0"/>
              <a:t>§668.74   Employability of graduates.</a:t>
            </a:r>
          </a:p>
          <a:p>
            <a:pPr lvl="1">
              <a:spcBef>
                <a:spcPts val="0"/>
              </a:spcBef>
              <a:buClr>
                <a:srgbClr val="BF2F8F"/>
              </a:buClr>
              <a:buFont typeface="Arial" panose="020B0604020202020204" pitchFamily="34" charset="0"/>
              <a:buChar char="•"/>
              <a:defRPr/>
            </a:pPr>
            <a:endParaRPr lang="en-US" sz="2400" dirty="0" smtClean="0"/>
          </a:p>
          <a:p>
            <a:pPr marL="639762" indent="-457200">
              <a:spcBef>
                <a:spcPts val="0"/>
              </a:spcBef>
              <a:buClr>
                <a:srgbClr val="BF2F8F"/>
              </a:buClr>
              <a:defRPr/>
            </a:pPr>
            <a:r>
              <a:rPr lang="en-US" sz="2400" dirty="0" smtClean="0"/>
              <a:t>Recent Program Reviews</a:t>
            </a:r>
          </a:p>
          <a:p>
            <a:pPr marL="1149350" lvl="1" indent="-457200">
              <a:spcBef>
                <a:spcPts val="0"/>
              </a:spcBef>
              <a:buClr>
                <a:srgbClr val="BF2F8F"/>
              </a:buClr>
              <a:buFont typeface="Arial" panose="020B0604020202020204" pitchFamily="34" charset="0"/>
              <a:buChar char="•"/>
              <a:defRPr/>
            </a:pPr>
            <a:r>
              <a:rPr lang="en-US" sz="2400" dirty="0" smtClean="0"/>
              <a:t>Misrepresentation of price of program</a:t>
            </a:r>
          </a:p>
          <a:p>
            <a:pPr marL="1149350" lvl="1" indent="-457200">
              <a:spcBef>
                <a:spcPts val="0"/>
              </a:spcBef>
              <a:buClr>
                <a:srgbClr val="BF2F8F"/>
              </a:buClr>
              <a:buFont typeface="Arial" panose="020B0604020202020204" pitchFamily="34" charset="0"/>
              <a:buChar char="•"/>
              <a:defRPr/>
            </a:pPr>
            <a:r>
              <a:rPr lang="en-US" sz="2400" dirty="0" smtClean="0"/>
              <a:t>Misrepresentation of length of program</a:t>
            </a:r>
          </a:p>
          <a:p>
            <a:pPr marL="1149350" lvl="1" indent="-457200">
              <a:spcBef>
                <a:spcPts val="0"/>
              </a:spcBef>
              <a:buClr>
                <a:srgbClr val="BF2F8F"/>
              </a:buClr>
              <a:buFont typeface="Arial" panose="020B0604020202020204" pitchFamily="34" charset="0"/>
              <a:buChar char="•"/>
              <a:defRPr/>
            </a:pPr>
            <a:r>
              <a:rPr lang="en-US" sz="2400" dirty="0" smtClean="0"/>
              <a:t>Misrepresentation regarding availability of externships</a:t>
            </a:r>
          </a:p>
          <a:p>
            <a:pPr marL="914400" lvl="1" indent="-457200">
              <a:lnSpc>
                <a:spcPct val="120000"/>
              </a:lnSpc>
              <a:defRPr/>
            </a:pPr>
            <a:endParaRPr lang="en-US" sz="1000" dirty="0" smtClean="0"/>
          </a:p>
          <a:p>
            <a:pPr marL="1463675" lvl="3" indent="-457200">
              <a:lnSpc>
                <a:spcPct val="120000"/>
              </a:lnSpc>
              <a:spcBef>
                <a:spcPts val="600"/>
              </a:spcBef>
              <a:buClr>
                <a:schemeClr val="accent1"/>
              </a:buClr>
              <a:defRPr/>
            </a:pPr>
            <a:endParaRPr lang="en-US" sz="1100" dirty="0" smtClean="0">
              <a:solidFill>
                <a:srgbClr val="FF0000"/>
              </a:solidFill>
            </a:endParaRPr>
          </a:p>
          <a:p>
            <a:endParaRPr lang="en-US" dirty="0"/>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948152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Recent and Anticipated Enforcement Activity: </a:t>
            </a:r>
            <a:r>
              <a:rPr lang="en-US" sz="2800" dirty="0"/>
              <a:t>Beyond The Top 10 Lists – cont’d</a:t>
            </a:r>
            <a:endParaRPr lang="en-US" sz="2800" dirty="0">
              <a:solidFill>
                <a:srgbClr val="BF2F8F"/>
              </a:solidFill>
              <a:latin typeface="Verdana" pitchFamily="34" charset="0"/>
              <a:ea typeface="Verdana" pitchFamily="34" charset="0"/>
              <a:cs typeface="Verdana" pitchFamily="34" charset="0"/>
            </a:endParaRPr>
          </a:p>
        </p:txBody>
      </p:sp>
      <p:sp>
        <p:nvSpPr>
          <p:cNvPr id="3" name="Content Placeholder 2"/>
          <p:cNvSpPr txBox="1">
            <a:spLocks/>
          </p:cNvSpPr>
          <p:nvPr/>
        </p:nvSpPr>
        <p:spPr>
          <a:xfrm>
            <a:off x="304800" y="1371600"/>
            <a:ext cx="8229600" cy="4572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2" indent="0">
              <a:spcBef>
                <a:spcPts val="0"/>
              </a:spcBef>
              <a:buFont typeface="Arial" pitchFamily="34" charset="0"/>
              <a:buNone/>
              <a:defRPr/>
            </a:pPr>
            <a:r>
              <a:rPr lang="en-US" sz="2400" b="1" dirty="0" smtClean="0"/>
              <a:t>Misrepresentation – cont’d</a:t>
            </a:r>
          </a:p>
          <a:p>
            <a:pPr marL="639762" indent="-457200">
              <a:spcBef>
                <a:spcPts val="0"/>
              </a:spcBef>
              <a:buClr>
                <a:srgbClr val="BF2F8F"/>
              </a:buClr>
              <a:defRPr/>
            </a:pPr>
            <a:r>
              <a:rPr lang="en-US" sz="2200" dirty="0" smtClean="0"/>
              <a:t>Nature of financial charges:  False, erroneous, or misleading statements concerning:</a:t>
            </a:r>
          </a:p>
          <a:p>
            <a:pPr marL="1149350" lvl="1" indent="-457200">
              <a:spcBef>
                <a:spcPts val="0"/>
              </a:spcBef>
              <a:buClr>
                <a:srgbClr val="BF2F8F"/>
              </a:buClr>
              <a:buFont typeface="Arial" panose="020B0604020202020204" pitchFamily="34" charset="0"/>
              <a:buChar char="•"/>
              <a:defRPr/>
            </a:pPr>
            <a:r>
              <a:rPr lang="en-US" sz="2000" dirty="0" smtClean="0"/>
              <a:t>Offers of scholarships to pay all or part of a course charge</a:t>
            </a:r>
          </a:p>
          <a:p>
            <a:pPr marL="1149350" lvl="1" indent="-457200">
              <a:spcBef>
                <a:spcPts val="0"/>
              </a:spcBef>
              <a:buClr>
                <a:srgbClr val="BF2F8F"/>
              </a:buClr>
              <a:buFont typeface="Arial" panose="020B0604020202020204" pitchFamily="34" charset="0"/>
              <a:buChar char="•"/>
              <a:defRPr/>
            </a:pPr>
            <a:r>
              <a:rPr lang="en-US" sz="2000" dirty="0" smtClean="0"/>
              <a:t>Whether a particular charge is the customary charge for a course</a:t>
            </a:r>
          </a:p>
          <a:p>
            <a:pPr marL="1149350" lvl="1" indent="-457200">
              <a:spcBef>
                <a:spcPts val="0"/>
              </a:spcBef>
              <a:buClr>
                <a:srgbClr val="BF2F8F"/>
              </a:buClr>
              <a:buFont typeface="Arial" panose="020B0604020202020204" pitchFamily="34" charset="0"/>
              <a:buChar char="•"/>
              <a:defRPr/>
            </a:pPr>
            <a:r>
              <a:rPr lang="en-US" sz="2000" dirty="0" smtClean="0"/>
              <a:t>The cost of the program</a:t>
            </a:r>
          </a:p>
          <a:p>
            <a:pPr marL="1149350" lvl="1" indent="-457200">
              <a:spcBef>
                <a:spcPts val="0"/>
              </a:spcBef>
              <a:buClr>
                <a:srgbClr val="BF2F8F"/>
              </a:buClr>
              <a:buFont typeface="Arial" panose="020B0604020202020204" pitchFamily="34" charset="0"/>
              <a:buChar char="•"/>
              <a:defRPr/>
            </a:pPr>
            <a:r>
              <a:rPr lang="en-US" sz="2000" dirty="0" smtClean="0"/>
              <a:t>The institution's refund policy</a:t>
            </a:r>
          </a:p>
          <a:p>
            <a:pPr marL="1149350" lvl="1" indent="-457200">
              <a:spcBef>
                <a:spcPts val="0"/>
              </a:spcBef>
              <a:buClr>
                <a:srgbClr val="BF2F8F"/>
              </a:buClr>
              <a:buFont typeface="Arial" panose="020B0604020202020204" pitchFamily="34" charset="0"/>
              <a:buChar char="•"/>
              <a:defRPr/>
            </a:pPr>
            <a:r>
              <a:rPr lang="en-US" sz="2000" dirty="0" smtClean="0"/>
              <a:t>The availability or nature of any financial assistance offered to students</a:t>
            </a:r>
          </a:p>
          <a:p>
            <a:pPr marL="1606550" lvl="2" indent="-457200">
              <a:spcBef>
                <a:spcPts val="0"/>
              </a:spcBef>
              <a:buClr>
                <a:srgbClr val="BF2F8F"/>
              </a:buClr>
              <a:buFont typeface="Arial" panose="020B0604020202020204" pitchFamily="34" charset="0"/>
              <a:buChar char="•"/>
              <a:defRPr/>
            </a:pPr>
            <a:r>
              <a:rPr lang="en-US" sz="1800" dirty="0" smtClean="0"/>
              <a:t>Responsibility to repay loans regardless of completion or employment</a:t>
            </a:r>
          </a:p>
          <a:p>
            <a:pPr marL="1606550" lvl="2" indent="-457200">
              <a:spcBef>
                <a:spcPts val="0"/>
              </a:spcBef>
              <a:buClr>
                <a:srgbClr val="BF2F8F"/>
              </a:buClr>
              <a:buFont typeface="Arial" panose="020B0604020202020204" pitchFamily="34" charset="0"/>
              <a:buChar char="•"/>
              <a:defRPr/>
            </a:pPr>
            <a:r>
              <a:rPr lang="en-US" sz="1800" dirty="0" smtClean="0"/>
              <a:t>Student's right to reject any particular type of financial aid or other assistance</a:t>
            </a:r>
          </a:p>
          <a:p>
            <a:pPr marL="1149350" lvl="1" indent="-457200">
              <a:spcBef>
                <a:spcPts val="0"/>
              </a:spcBef>
              <a:buClr>
                <a:srgbClr val="BF2F8F"/>
              </a:buClr>
              <a:buFont typeface="Arial" panose="020B0604020202020204" pitchFamily="34" charset="0"/>
              <a:buChar char="•"/>
              <a:defRPr/>
            </a:pPr>
            <a:r>
              <a:rPr lang="en-US" sz="2000" dirty="0" smtClean="0"/>
              <a:t>Requirement to apply for a particular type of financial aid (e.g., institutional financing)</a:t>
            </a:r>
          </a:p>
          <a:p>
            <a:pPr marL="457200" lvl="1" indent="0">
              <a:spcBef>
                <a:spcPts val="0"/>
              </a:spcBef>
              <a:buClr>
                <a:schemeClr val="accent1"/>
              </a:buClr>
              <a:buFont typeface="Arial" pitchFamily="34" charset="0"/>
              <a:buNone/>
              <a:defRPr/>
            </a:pPr>
            <a:endParaRPr lang="en-US" sz="2400" dirty="0" smtClean="0"/>
          </a:p>
          <a:p>
            <a:pPr marL="914400" lvl="1" indent="-457200">
              <a:lnSpc>
                <a:spcPct val="120000"/>
              </a:lnSpc>
              <a:defRPr/>
            </a:pPr>
            <a:endParaRPr lang="en-US" sz="1000" dirty="0" smtClean="0"/>
          </a:p>
          <a:p>
            <a:pPr marL="1463675" lvl="3" indent="-457200">
              <a:lnSpc>
                <a:spcPct val="120000"/>
              </a:lnSpc>
              <a:spcBef>
                <a:spcPts val="600"/>
              </a:spcBef>
              <a:buClr>
                <a:schemeClr val="accent1"/>
              </a:buClr>
              <a:defRPr/>
            </a:pPr>
            <a:endParaRPr lang="en-US" sz="1100" dirty="0" smtClean="0">
              <a:solidFill>
                <a:srgbClr val="FF0000"/>
              </a:solidFill>
            </a:endParaRPr>
          </a:p>
          <a:p>
            <a:endParaRPr lang="en-US" dirty="0"/>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3264745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Recent and Anticipated Enforcement Activity: Beyond The Top 10 Lists – cont’d</a:t>
            </a:r>
          </a:p>
        </p:txBody>
      </p:sp>
      <p:sp>
        <p:nvSpPr>
          <p:cNvPr id="3" name="Rectangle 3"/>
          <p:cNvSpPr txBox="1">
            <a:spLocks noChangeArrowheads="1"/>
          </p:cNvSpPr>
          <p:nvPr/>
        </p:nvSpPr>
        <p:spPr>
          <a:xfrm>
            <a:off x="381000" y="1219200"/>
            <a:ext cx="8229600" cy="5029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2" indent="0">
              <a:spcBef>
                <a:spcPts val="300"/>
              </a:spcBef>
              <a:buClr>
                <a:srgbClr val="BF2F8F"/>
              </a:buClr>
              <a:buNone/>
              <a:defRPr/>
            </a:pPr>
            <a:r>
              <a:rPr lang="en-US" sz="2400" b="1" dirty="0" smtClean="0"/>
              <a:t>Misrepresentation:  </a:t>
            </a:r>
            <a:r>
              <a:rPr lang="en-US" sz="2400" b="1" dirty="0"/>
              <a:t>Increased Number of </a:t>
            </a:r>
            <a:r>
              <a:rPr lang="en-US" sz="2400" b="1" dirty="0" smtClean="0"/>
              <a:t>Enforcers</a:t>
            </a:r>
          </a:p>
          <a:p>
            <a:pPr marL="639762" indent="-457200">
              <a:spcBef>
                <a:spcPts val="300"/>
              </a:spcBef>
              <a:buClr>
                <a:srgbClr val="BF2F8F"/>
              </a:buClr>
              <a:defRPr/>
            </a:pPr>
            <a:r>
              <a:rPr lang="en-US" sz="1900" dirty="0" smtClean="0"/>
              <a:t>ED Program Reviewers</a:t>
            </a:r>
          </a:p>
          <a:p>
            <a:pPr marL="639762" indent="-457200">
              <a:spcBef>
                <a:spcPts val="300"/>
              </a:spcBef>
              <a:buClr>
                <a:srgbClr val="BF2F8F"/>
              </a:buClr>
              <a:defRPr/>
            </a:pPr>
            <a:r>
              <a:rPr lang="en-US" sz="1900" dirty="0" smtClean="0"/>
              <a:t>Title IV Compliance Auditors</a:t>
            </a:r>
          </a:p>
          <a:p>
            <a:pPr marL="639762" indent="-457200">
              <a:spcBef>
                <a:spcPts val="300"/>
              </a:spcBef>
              <a:buClr>
                <a:srgbClr val="BF2F8F"/>
              </a:buClr>
              <a:defRPr/>
            </a:pPr>
            <a:r>
              <a:rPr lang="en-US" sz="1900" dirty="0" smtClean="0"/>
              <a:t>Office of Inspector General</a:t>
            </a:r>
          </a:p>
          <a:p>
            <a:pPr marL="639762" indent="-457200">
              <a:spcBef>
                <a:spcPts val="300"/>
              </a:spcBef>
              <a:buClr>
                <a:srgbClr val="BF2F8F"/>
              </a:buClr>
              <a:defRPr/>
            </a:pPr>
            <a:r>
              <a:rPr lang="en-US" sz="1900" dirty="0" smtClean="0"/>
              <a:t>Accrediting Bodies and State Licensing Agencies </a:t>
            </a:r>
          </a:p>
          <a:p>
            <a:pPr marL="639762" indent="-457200">
              <a:spcBef>
                <a:spcPts val="300"/>
              </a:spcBef>
              <a:buClr>
                <a:srgbClr val="BF2F8F"/>
              </a:buClr>
              <a:defRPr/>
            </a:pPr>
            <a:r>
              <a:rPr lang="en-US" sz="1900" dirty="0" smtClean="0"/>
              <a:t>Congress</a:t>
            </a:r>
          </a:p>
          <a:p>
            <a:pPr marL="639762" indent="-457200">
              <a:spcBef>
                <a:spcPts val="300"/>
              </a:spcBef>
              <a:buClr>
                <a:srgbClr val="BF2F8F"/>
              </a:buClr>
              <a:defRPr/>
            </a:pPr>
            <a:r>
              <a:rPr lang="en-US" sz="1900" dirty="0" smtClean="0"/>
              <a:t>Media</a:t>
            </a:r>
          </a:p>
          <a:p>
            <a:pPr marL="639762" indent="-457200">
              <a:spcBef>
                <a:spcPts val="300"/>
              </a:spcBef>
              <a:buClr>
                <a:srgbClr val="BF2F8F"/>
              </a:buClr>
              <a:defRPr/>
            </a:pPr>
            <a:r>
              <a:rPr lang="en-US" sz="1900" dirty="0" smtClean="0"/>
              <a:t>Current and Former Students and Employees</a:t>
            </a:r>
          </a:p>
          <a:p>
            <a:pPr marL="639762" indent="-457200">
              <a:spcBef>
                <a:spcPts val="300"/>
              </a:spcBef>
              <a:buClr>
                <a:srgbClr val="BF2F8F"/>
              </a:buClr>
              <a:defRPr/>
            </a:pPr>
            <a:r>
              <a:rPr lang="en-US" sz="1900" dirty="0" smtClean="0"/>
              <a:t>CFPB (action against ACICS)</a:t>
            </a:r>
          </a:p>
          <a:p>
            <a:pPr marL="639762" indent="-457200">
              <a:spcBef>
                <a:spcPts val="300"/>
              </a:spcBef>
              <a:buClr>
                <a:srgbClr val="BF2F8F"/>
              </a:buClr>
              <a:defRPr/>
            </a:pPr>
            <a:r>
              <a:rPr lang="en-US" sz="1900" dirty="0" smtClean="0"/>
              <a:t>State AG Investigations </a:t>
            </a:r>
          </a:p>
          <a:p>
            <a:pPr marL="639762" indent="-457200">
              <a:spcBef>
                <a:spcPts val="300"/>
              </a:spcBef>
              <a:buClr>
                <a:srgbClr val="BF2F8F"/>
              </a:buClr>
              <a:defRPr/>
            </a:pPr>
            <a:r>
              <a:rPr lang="en-US" sz="1900" dirty="0" smtClean="0"/>
              <a:t>Federal Trade Commission </a:t>
            </a:r>
          </a:p>
          <a:p>
            <a:pPr marL="639762" indent="-457200">
              <a:spcBef>
                <a:spcPts val="300"/>
              </a:spcBef>
              <a:buClr>
                <a:srgbClr val="BF2F8F"/>
              </a:buClr>
              <a:defRPr/>
            </a:pPr>
            <a:r>
              <a:rPr lang="en-US" sz="1900" dirty="0" smtClean="0"/>
              <a:t>Other Agencies</a:t>
            </a:r>
          </a:p>
          <a:p>
            <a:pPr marL="639762" indent="-457200">
              <a:spcBef>
                <a:spcPts val="300"/>
              </a:spcBef>
              <a:buClr>
                <a:srgbClr val="BF2F8F"/>
              </a:buClr>
              <a:defRPr/>
            </a:pPr>
            <a:r>
              <a:rPr lang="en-US" sz="1900" dirty="0" smtClean="0"/>
              <a:t>GAO</a:t>
            </a:r>
          </a:p>
          <a:p>
            <a:pPr marL="639762" indent="-457200">
              <a:spcBef>
                <a:spcPts val="300"/>
              </a:spcBef>
              <a:buClr>
                <a:srgbClr val="BF2F8F"/>
              </a:buClr>
              <a:defRPr/>
            </a:pPr>
            <a:r>
              <a:rPr lang="en-US" sz="1900" dirty="0" smtClean="0"/>
              <a:t>Department of Defense </a:t>
            </a:r>
          </a:p>
          <a:p>
            <a:pPr marL="639762" indent="-457200">
              <a:spcBef>
                <a:spcPts val="300"/>
              </a:spcBef>
              <a:buClr>
                <a:srgbClr val="BF2F8F"/>
              </a:buClr>
              <a:defRPr/>
            </a:pPr>
            <a:r>
              <a:rPr lang="en-US" sz="1900" dirty="0" smtClean="0"/>
              <a:t>Inter-Agency Oversight</a:t>
            </a:r>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683938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a:t>Recent and Anticipated Enforcement Activity: </a:t>
            </a:r>
            <a:r>
              <a:rPr lang="en-US" sz="2800" dirty="0"/>
              <a:t>Beyond The Top 10 Lists – cont’d</a:t>
            </a:r>
            <a:endParaRPr lang="en-US" dirty="0"/>
          </a:p>
        </p:txBody>
      </p:sp>
      <p:sp>
        <p:nvSpPr>
          <p:cNvPr id="3" name="Content Placeholder 2"/>
          <p:cNvSpPr txBox="1">
            <a:spLocks/>
          </p:cNvSpPr>
          <p:nvPr/>
        </p:nvSpPr>
        <p:spPr>
          <a:xfrm>
            <a:off x="457200" y="1143000"/>
            <a:ext cx="8229600"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t>Misrepresentation</a:t>
            </a:r>
            <a:r>
              <a:rPr lang="en-US" sz="2000" b="1" dirty="0"/>
              <a:t> – </a:t>
            </a:r>
            <a:r>
              <a:rPr lang="en-US" sz="2000" b="1" dirty="0" smtClean="0"/>
              <a:t>Topics From Recent Enforcement Actions:</a:t>
            </a:r>
          </a:p>
          <a:p>
            <a:pPr marL="457200" indent="-457200">
              <a:lnSpc>
                <a:spcPts val="2200"/>
              </a:lnSpc>
              <a:spcBef>
                <a:spcPts val="0"/>
              </a:spcBef>
              <a:spcAft>
                <a:spcPts val="0"/>
              </a:spcAft>
              <a:buClr>
                <a:srgbClr val="BF2F8F"/>
              </a:buClr>
              <a:tabLst>
                <a:tab pos="1089025" algn="l"/>
              </a:tabLst>
              <a:defRPr/>
            </a:pPr>
            <a:r>
              <a:rPr lang="en-US" sz="1600" dirty="0" smtClean="0"/>
              <a:t>Placement Rates</a:t>
            </a:r>
          </a:p>
          <a:p>
            <a:pPr marL="914400" lvl="2" indent="-457200">
              <a:lnSpc>
                <a:spcPts val="1800"/>
              </a:lnSpc>
              <a:spcBef>
                <a:spcPts val="0"/>
              </a:spcBef>
              <a:buClr>
                <a:srgbClr val="BF2F8F"/>
              </a:buClr>
              <a:buFont typeface="Arial" panose="020B0604020202020204" pitchFamily="34" charset="0"/>
              <a:buChar char="•"/>
              <a:tabLst>
                <a:tab pos="1089025" algn="l"/>
              </a:tabLst>
            </a:pPr>
            <a:r>
              <a:rPr lang="en-US" sz="1600" dirty="0" smtClean="0"/>
              <a:t>Scrutinizing </a:t>
            </a:r>
            <a:r>
              <a:rPr lang="en-US" sz="1600" dirty="0"/>
              <a:t>underlying data</a:t>
            </a:r>
          </a:p>
          <a:p>
            <a:pPr marL="914400" lvl="2" indent="-457200">
              <a:lnSpc>
                <a:spcPts val="1800"/>
              </a:lnSpc>
              <a:spcBef>
                <a:spcPts val="0"/>
              </a:spcBef>
              <a:buClr>
                <a:srgbClr val="BF2F8F"/>
              </a:buClr>
              <a:buFont typeface="Arial" panose="020B0604020202020204" pitchFamily="34" charset="0"/>
              <a:buChar char="•"/>
              <a:tabLst>
                <a:tab pos="1089025" algn="l"/>
              </a:tabLst>
            </a:pPr>
            <a:r>
              <a:rPr lang="en-US" sz="1600" dirty="0"/>
              <a:t>Ongoing reviews and denial of </a:t>
            </a:r>
            <a:r>
              <a:rPr lang="en-US" sz="1600" dirty="0" smtClean="0"/>
              <a:t>recertification</a:t>
            </a:r>
          </a:p>
          <a:p>
            <a:pPr marL="914400" lvl="2" indent="-457200">
              <a:lnSpc>
                <a:spcPts val="1800"/>
              </a:lnSpc>
              <a:spcBef>
                <a:spcPts val="0"/>
              </a:spcBef>
              <a:buClr>
                <a:srgbClr val="BF2F8F"/>
              </a:buClr>
              <a:buFont typeface="Arial" panose="020B0604020202020204" pitchFamily="34" charset="0"/>
              <a:buChar char="•"/>
              <a:tabLst>
                <a:tab pos="1089025" algn="l"/>
              </a:tabLst>
            </a:pPr>
            <a:r>
              <a:rPr lang="en-US" sz="1600" dirty="0"/>
              <a:t>PPA requirements related to advertising rates</a:t>
            </a:r>
          </a:p>
          <a:p>
            <a:pPr marL="457200" indent="-457200">
              <a:lnSpc>
                <a:spcPts val="2200"/>
              </a:lnSpc>
              <a:spcBef>
                <a:spcPts val="0"/>
              </a:spcBef>
              <a:buClr>
                <a:srgbClr val="BF2F8F"/>
              </a:buClr>
              <a:tabLst>
                <a:tab pos="1089025" algn="l"/>
              </a:tabLst>
              <a:defRPr/>
            </a:pPr>
            <a:r>
              <a:rPr lang="en-US" sz="1600" dirty="0" smtClean="0"/>
              <a:t>Employment </a:t>
            </a:r>
            <a:r>
              <a:rPr lang="en-US" sz="1600" dirty="0"/>
              <a:t>Prospects and Job Placement Claims</a:t>
            </a:r>
          </a:p>
          <a:p>
            <a:pPr marL="457200" indent="-457200">
              <a:lnSpc>
                <a:spcPts val="2200"/>
              </a:lnSpc>
              <a:spcBef>
                <a:spcPts val="0"/>
              </a:spcBef>
              <a:buClr>
                <a:srgbClr val="BF2F8F"/>
              </a:buClr>
              <a:tabLst>
                <a:tab pos="1089025" algn="l"/>
              </a:tabLst>
              <a:defRPr/>
            </a:pPr>
            <a:r>
              <a:rPr lang="en-US" sz="1600" dirty="0" smtClean="0"/>
              <a:t>Future </a:t>
            </a:r>
            <a:r>
              <a:rPr lang="en-US" sz="1600" dirty="0"/>
              <a:t>Earnings/Expected Salary Ranges </a:t>
            </a:r>
            <a:endParaRPr lang="en-US" sz="1600" dirty="0" smtClean="0"/>
          </a:p>
          <a:p>
            <a:pPr marL="457200" indent="-457200">
              <a:lnSpc>
                <a:spcPts val="2200"/>
              </a:lnSpc>
              <a:spcBef>
                <a:spcPts val="0"/>
              </a:spcBef>
              <a:buClr>
                <a:srgbClr val="BF2F8F"/>
              </a:buClr>
              <a:tabLst>
                <a:tab pos="1089025" algn="l"/>
              </a:tabLst>
              <a:defRPr/>
            </a:pPr>
            <a:r>
              <a:rPr lang="en-US" sz="1600" dirty="0" smtClean="0"/>
              <a:t>Accreditation Status/Lack of programmatic accreditation/prospects for achieving accreditation</a:t>
            </a:r>
          </a:p>
          <a:p>
            <a:pPr marL="457200" indent="-457200">
              <a:lnSpc>
                <a:spcPts val="2200"/>
              </a:lnSpc>
              <a:spcBef>
                <a:spcPts val="0"/>
              </a:spcBef>
              <a:buClr>
                <a:srgbClr val="BF2F8F"/>
              </a:buClr>
              <a:tabLst>
                <a:tab pos="1089025" algn="l"/>
              </a:tabLst>
              <a:defRPr/>
            </a:pPr>
            <a:r>
              <a:rPr lang="en-US" sz="1600" dirty="0" smtClean="0"/>
              <a:t>Actual Program Cost</a:t>
            </a:r>
          </a:p>
          <a:p>
            <a:pPr marL="457200" indent="-457200">
              <a:lnSpc>
                <a:spcPts val="2200"/>
              </a:lnSpc>
              <a:spcBef>
                <a:spcPts val="0"/>
              </a:spcBef>
              <a:buClr>
                <a:srgbClr val="BF2F8F"/>
              </a:buClr>
              <a:tabLst>
                <a:tab pos="1089025" algn="l"/>
              </a:tabLst>
              <a:defRPr/>
            </a:pPr>
            <a:r>
              <a:rPr lang="en-US" sz="1600" dirty="0" smtClean="0"/>
              <a:t>Transfer of Credit</a:t>
            </a:r>
          </a:p>
          <a:p>
            <a:pPr marL="457200" indent="-457200">
              <a:lnSpc>
                <a:spcPts val="2200"/>
              </a:lnSpc>
              <a:spcBef>
                <a:spcPts val="0"/>
              </a:spcBef>
              <a:buClr>
                <a:srgbClr val="BF2F8F"/>
              </a:buClr>
              <a:tabLst>
                <a:tab pos="1089025" algn="l"/>
              </a:tabLst>
              <a:defRPr/>
            </a:pPr>
            <a:r>
              <a:rPr lang="en-US" sz="1600" dirty="0" smtClean="0"/>
              <a:t>Graduate Licensure</a:t>
            </a:r>
          </a:p>
          <a:p>
            <a:pPr marL="457200" indent="-457200">
              <a:lnSpc>
                <a:spcPts val="2200"/>
              </a:lnSpc>
              <a:spcBef>
                <a:spcPts val="0"/>
              </a:spcBef>
              <a:buClr>
                <a:srgbClr val="BF2F8F"/>
              </a:buClr>
              <a:tabLst>
                <a:tab pos="1089025" algn="l"/>
              </a:tabLst>
              <a:defRPr/>
            </a:pPr>
            <a:r>
              <a:rPr lang="en-US" sz="1600" dirty="0" smtClean="0"/>
              <a:t>Time to Complete Program</a:t>
            </a:r>
          </a:p>
          <a:p>
            <a:pPr marL="457200" indent="-457200">
              <a:lnSpc>
                <a:spcPts val="2200"/>
              </a:lnSpc>
              <a:spcBef>
                <a:spcPts val="0"/>
              </a:spcBef>
              <a:buClr>
                <a:srgbClr val="BF2F8F"/>
              </a:buClr>
              <a:tabLst>
                <a:tab pos="1089025" algn="l"/>
              </a:tabLst>
              <a:defRPr/>
            </a:pPr>
            <a:r>
              <a:rPr lang="en-US" sz="1600" dirty="0" smtClean="0"/>
              <a:t>Withdrawal Rates</a:t>
            </a:r>
          </a:p>
          <a:p>
            <a:pPr marL="457200" indent="-457200">
              <a:lnSpc>
                <a:spcPts val="2200"/>
              </a:lnSpc>
              <a:spcBef>
                <a:spcPts val="0"/>
              </a:spcBef>
              <a:buClr>
                <a:srgbClr val="BF2F8F"/>
              </a:buClr>
              <a:tabLst>
                <a:tab pos="1089025" algn="l"/>
              </a:tabLst>
              <a:defRPr/>
            </a:pPr>
            <a:r>
              <a:rPr lang="en-US" sz="1600" dirty="0" smtClean="0"/>
              <a:t>Loan Default Rates</a:t>
            </a:r>
          </a:p>
          <a:p>
            <a:pPr marL="457200" indent="-457200">
              <a:lnSpc>
                <a:spcPts val="2200"/>
              </a:lnSpc>
              <a:spcBef>
                <a:spcPts val="0"/>
              </a:spcBef>
              <a:buClr>
                <a:srgbClr val="BF2F8F"/>
              </a:buClr>
              <a:tabLst>
                <a:tab pos="1089025" algn="l"/>
              </a:tabLst>
              <a:defRPr/>
            </a:pPr>
            <a:r>
              <a:rPr lang="en-US" sz="1600" dirty="0" smtClean="0"/>
              <a:t>Private and Institutional Loans/Repayment Terms</a:t>
            </a:r>
          </a:p>
          <a:p>
            <a:pPr marL="457200" indent="-457200">
              <a:lnSpc>
                <a:spcPts val="2200"/>
              </a:lnSpc>
              <a:spcBef>
                <a:spcPts val="0"/>
              </a:spcBef>
              <a:buClr>
                <a:srgbClr val="BF2F8F"/>
              </a:buClr>
              <a:tabLst>
                <a:tab pos="1089025" algn="l"/>
              </a:tabLst>
              <a:defRPr/>
            </a:pPr>
            <a:r>
              <a:rPr lang="en-US" sz="1600" dirty="0" smtClean="0"/>
              <a:t>Percentage of graduates delinquent on loans</a:t>
            </a:r>
          </a:p>
          <a:p>
            <a:pPr marL="457200" indent="-457200">
              <a:lnSpc>
                <a:spcPts val="2200"/>
              </a:lnSpc>
              <a:spcBef>
                <a:spcPts val="0"/>
              </a:spcBef>
              <a:buClr>
                <a:srgbClr val="BF2F8F"/>
              </a:buClr>
              <a:tabLst>
                <a:tab pos="1089025" algn="l"/>
              </a:tabLst>
              <a:defRPr/>
            </a:pPr>
            <a:r>
              <a:rPr lang="en-US" sz="1600" dirty="0" smtClean="0"/>
              <a:t>Faculty Qualifications</a:t>
            </a:r>
          </a:p>
          <a:p>
            <a:pPr marL="457200" indent="-457200">
              <a:lnSpc>
                <a:spcPts val="2200"/>
              </a:lnSpc>
              <a:spcBef>
                <a:spcPts val="0"/>
              </a:spcBef>
              <a:buClr>
                <a:srgbClr val="BF2F8F"/>
              </a:buClr>
              <a:tabLst>
                <a:tab pos="1089025" algn="l"/>
              </a:tabLst>
              <a:defRPr/>
            </a:pPr>
            <a:r>
              <a:rPr lang="en-US" sz="1600" dirty="0" smtClean="0"/>
              <a:t>Disclosures to borrowers</a:t>
            </a:r>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3600518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3934"/>
            <a:ext cx="8229600" cy="1099066"/>
          </a:xfrm>
        </p:spPr>
        <p:txBody>
          <a:bodyPr>
            <a:normAutofit/>
          </a:bodyPr>
          <a:lstStyle/>
          <a:p>
            <a:r>
              <a:rPr lang="en-US" dirty="0"/>
              <a:t>Recent and Anticipated Enforcement Activity: </a:t>
            </a:r>
            <a:r>
              <a:rPr lang="en-US" sz="2800" dirty="0"/>
              <a:t>Beyond The Top 10 Lists – cont’d</a:t>
            </a:r>
            <a:endParaRPr lang="en-US" dirty="0">
              <a:solidFill>
                <a:srgbClr val="BF2F8F"/>
              </a:solidFill>
            </a:endParaRPr>
          </a:p>
        </p:txBody>
      </p:sp>
      <p:sp>
        <p:nvSpPr>
          <p:cNvPr id="3" name="TextBox 2"/>
          <p:cNvSpPr txBox="1"/>
          <p:nvPr/>
        </p:nvSpPr>
        <p:spPr>
          <a:xfrm>
            <a:off x="431800" y="1143000"/>
            <a:ext cx="6248400" cy="461665"/>
          </a:xfrm>
          <a:prstGeom prst="rect">
            <a:avLst/>
          </a:prstGeom>
          <a:noFill/>
        </p:spPr>
        <p:txBody>
          <a:bodyPr wrap="square" rtlCol="0">
            <a:spAutoFit/>
          </a:bodyPr>
          <a:lstStyle/>
          <a:p>
            <a:pPr marL="0" lvl="1"/>
            <a:r>
              <a:rPr lang="en-US" sz="2400" b="1" dirty="0" smtClean="0">
                <a:latin typeface="+mn-lt"/>
              </a:rPr>
              <a:t>Student Aid Fraud</a:t>
            </a:r>
            <a:endParaRPr lang="en-US" sz="2400" b="1" dirty="0">
              <a:latin typeface="+mn-lt"/>
            </a:endParaRPr>
          </a:p>
        </p:txBody>
      </p:sp>
      <p:sp>
        <p:nvSpPr>
          <p:cNvPr id="4" name="Rectangle 3"/>
          <p:cNvSpPr txBox="1">
            <a:spLocks noChangeArrowheads="1"/>
          </p:cNvSpPr>
          <p:nvPr/>
        </p:nvSpPr>
        <p:spPr>
          <a:xfrm>
            <a:off x="533400" y="1607820"/>
            <a:ext cx="8458200" cy="475488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buClr>
                <a:srgbClr val="BF2F8F"/>
              </a:buClr>
            </a:pPr>
            <a:r>
              <a:rPr lang="en-US" sz="2000" dirty="0" smtClean="0"/>
              <a:t>OIG Semi-Annual Report (2016)</a:t>
            </a:r>
            <a:endParaRPr lang="en-US" sz="2000" dirty="0" smtClean="0">
              <a:solidFill>
                <a:srgbClr val="FF0000"/>
              </a:solidFill>
            </a:endParaRPr>
          </a:p>
          <a:p>
            <a:pPr lvl="1">
              <a:spcBef>
                <a:spcPts val="300"/>
              </a:spcBef>
              <a:buClr>
                <a:srgbClr val="BF2F8F"/>
              </a:buClr>
              <a:buFont typeface="Arial" panose="020B0604020202020204" pitchFamily="34" charset="0"/>
              <a:buChar char="•"/>
            </a:pPr>
            <a:r>
              <a:rPr lang="en-US" sz="1900" dirty="0" smtClean="0"/>
              <a:t>Identifying and investigating fraud in the Federal student financial assistance programs has always been a top OIG priority. </a:t>
            </a:r>
          </a:p>
          <a:p>
            <a:pPr lvl="1">
              <a:spcBef>
                <a:spcPts val="300"/>
              </a:spcBef>
              <a:buClr>
                <a:srgbClr val="BF2F8F"/>
              </a:buClr>
              <a:buFont typeface="Arial" panose="020B0604020202020204" pitchFamily="34" charset="0"/>
              <a:buChar char="•"/>
            </a:pPr>
            <a:r>
              <a:rPr lang="en-US" sz="1900" dirty="0" smtClean="0"/>
              <a:t>Prison sentences for school officials and others who stole or criminally misused Title IV funds</a:t>
            </a:r>
          </a:p>
          <a:p>
            <a:pPr lvl="1">
              <a:spcBef>
                <a:spcPts val="300"/>
              </a:spcBef>
              <a:buClr>
                <a:srgbClr val="BF2F8F"/>
              </a:buClr>
              <a:buFont typeface="Arial" panose="020B0604020202020204" pitchFamily="34" charset="0"/>
              <a:buChar char="•"/>
            </a:pPr>
            <a:r>
              <a:rPr lang="en-US" sz="1900" dirty="0"/>
              <a:t>S</a:t>
            </a:r>
            <a:r>
              <a:rPr lang="en-US" sz="1900" dirty="0" smtClean="0"/>
              <a:t>ignificant civil fraud actions against entities participating in the Title IV programs</a:t>
            </a:r>
          </a:p>
          <a:p>
            <a:pPr lvl="1">
              <a:spcBef>
                <a:spcPts val="300"/>
              </a:spcBef>
              <a:buClr>
                <a:srgbClr val="BF2F8F"/>
              </a:buClr>
              <a:buFont typeface="Arial" panose="020B0604020202020204" pitchFamily="34" charset="0"/>
              <a:buChar char="•"/>
            </a:pPr>
            <a:r>
              <a:rPr lang="en-US" sz="1900" dirty="0"/>
              <a:t>H</a:t>
            </a:r>
            <a:r>
              <a:rPr lang="en-US" sz="1900" dirty="0" smtClean="0"/>
              <a:t>undreds of millions of dollars returned to the Federal Government in fines, restitutions, and civil settlements. </a:t>
            </a:r>
          </a:p>
          <a:p>
            <a:pPr lvl="1">
              <a:spcBef>
                <a:spcPts val="300"/>
              </a:spcBef>
              <a:buClr>
                <a:srgbClr val="BF2F8F"/>
              </a:buClr>
              <a:buFont typeface="Arial" panose="020B0604020202020204" pitchFamily="34" charset="0"/>
              <a:buChar char="•"/>
            </a:pPr>
            <a:r>
              <a:rPr lang="en-US" sz="1900" dirty="0" smtClean="0"/>
              <a:t>Focus on fraud rings that seek to exploit distance education programs in order to fraudulently obtain federal funds.</a:t>
            </a:r>
          </a:p>
          <a:p>
            <a:pPr lvl="1">
              <a:spcBef>
                <a:spcPts val="300"/>
              </a:spcBef>
              <a:buClr>
                <a:srgbClr val="BF2F8F"/>
              </a:buClr>
              <a:buFont typeface="Arial" panose="020B0604020202020204" pitchFamily="34" charset="0"/>
              <a:buChar char="•"/>
            </a:pPr>
            <a:r>
              <a:rPr lang="en-US" sz="1900" dirty="0" smtClean="0"/>
              <a:t>As of September 30, 2015, OIG has opened 152 fraud ring investigations, secured more than 555 indictments of fraud ring participants, and recovered more than $23.9 million. </a:t>
            </a:r>
          </a:p>
          <a:p>
            <a:pPr>
              <a:spcBef>
                <a:spcPts val="300"/>
              </a:spcBef>
              <a:buClr>
                <a:srgbClr val="BF2F8F"/>
              </a:buClr>
            </a:pPr>
            <a:r>
              <a:rPr lang="en-US" sz="2000" dirty="0" smtClean="0"/>
              <a:t>OIG Referral Obligation</a:t>
            </a:r>
          </a:p>
          <a:p>
            <a:pPr lvl="1"/>
            <a:endParaRPr lang="en-US" sz="1300" dirty="0" smtClean="0"/>
          </a:p>
          <a:p>
            <a:endParaRPr lang="en-US" sz="1300" dirty="0" smtClean="0"/>
          </a:p>
          <a:p>
            <a:pPr marL="914400" lvl="1" indent="-457200">
              <a:buClr>
                <a:schemeClr val="accent1"/>
              </a:buClr>
              <a:defRPr/>
            </a:pPr>
            <a:endParaRPr lang="en-US" sz="1300" dirty="0"/>
          </a:p>
        </p:txBody>
      </p:sp>
      <p:sp>
        <p:nvSpPr>
          <p:cNvPr id="5" name="Footer Placeholder 4"/>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3059168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371600"/>
          </a:xfrm>
        </p:spPr>
        <p:txBody>
          <a:bodyPr>
            <a:normAutofit/>
          </a:bodyPr>
          <a:lstStyle/>
          <a:p>
            <a:r>
              <a:rPr lang="en-US" dirty="0"/>
              <a:t>Recent and Anticipated Enforcement Activity: </a:t>
            </a:r>
            <a:r>
              <a:rPr lang="en-US" sz="2800" dirty="0"/>
              <a:t>Beyond The Top 10 Lists – cont’d</a:t>
            </a:r>
            <a:endParaRPr lang="en-US" dirty="0">
              <a:solidFill>
                <a:srgbClr val="BF2F8F"/>
              </a:solidFill>
              <a:latin typeface="Verdana" pitchFamily="34" charset="0"/>
              <a:ea typeface="Verdana" pitchFamily="34" charset="0"/>
              <a:cs typeface="Verdana" pitchFamily="34" charset="0"/>
            </a:endParaRPr>
          </a:p>
        </p:txBody>
      </p:sp>
      <p:sp>
        <p:nvSpPr>
          <p:cNvPr id="3" name="TextBox 2"/>
          <p:cNvSpPr txBox="1"/>
          <p:nvPr/>
        </p:nvSpPr>
        <p:spPr>
          <a:xfrm>
            <a:off x="228600" y="997803"/>
            <a:ext cx="8077200" cy="830997"/>
          </a:xfrm>
          <a:prstGeom prst="rect">
            <a:avLst/>
          </a:prstGeom>
          <a:noFill/>
        </p:spPr>
        <p:txBody>
          <a:bodyPr wrap="square" rtlCol="0">
            <a:spAutoFit/>
          </a:bodyPr>
          <a:lstStyle/>
          <a:p>
            <a:pPr marL="0" lvl="1"/>
            <a:endParaRPr lang="en-US" sz="2400" b="1" dirty="0" smtClean="0"/>
          </a:p>
          <a:p>
            <a:pPr marL="0" lvl="1"/>
            <a:r>
              <a:rPr lang="en-US" sz="2400" b="1" dirty="0" smtClean="0">
                <a:latin typeface="+mn-lt"/>
              </a:rPr>
              <a:t>Student Aid Fraud – cont’d</a:t>
            </a:r>
            <a:endParaRPr lang="en-US" sz="2400" b="1" dirty="0">
              <a:latin typeface="+mn-lt"/>
            </a:endParaRPr>
          </a:p>
        </p:txBody>
      </p:sp>
      <p:sp>
        <p:nvSpPr>
          <p:cNvPr id="4" name="Content Placeholder 2"/>
          <p:cNvSpPr txBox="1">
            <a:spLocks/>
          </p:cNvSpPr>
          <p:nvPr/>
        </p:nvSpPr>
        <p:spPr>
          <a:xfrm>
            <a:off x="228600" y="1828800"/>
            <a:ext cx="8610600"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800"/>
              </a:lnSpc>
              <a:spcBef>
                <a:spcPts val="600"/>
              </a:spcBef>
              <a:buClr>
                <a:srgbClr val="BF2F8F"/>
              </a:buClr>
            </a:pPr>
            <a:r>
              <a:rPr lang="en-US" sz="2000" b="1" dirty="0" smtClean="0"/>
              <a:t>Representative Examples From OIG Semi-Annual Reports</a:t>
            </a:r>
          </a:p>
          <a:p>
            <a:pPr lvl="1">
              <a:lnSpc>
                <a:spcPts val="2000"/>
              </a:lnSpc>
              <a:spcBef>
                <a:spcPts val="600"/>
              </a:spcBef>
              <a:buClr>
                <a:srgbClr val="BF2F8F"/>
              </a:buClr>
              <a:buFont typeface="Arial" panose="020B0604020202020204" pitchFamily="34" charset="0"/>
              <a:buChar char="•"/>
            </a:pPr>
            <a:r>
              <a:rPr lang="en-US" sz="1800" dirty="0" smtClean="0"/>
              <a:t>Couple sentenced to prison for using PII for 50+ people to apply for and receive financial aid</a:t>
            </a:r>
          </a:p>
          <a:p>
            <a:pPr lvl="1">
              <a:lnSpc>
                <a:spcPts val="2000"/>
              </a:lnSpc>
              <a:spcBef>
                <a:spcPts val="600"/>
              </a:spcBef>
              <a:buClr>
                <a:srgbClr val="BF2F8F"/>
              </a:buClr>
              <a:buFont typeface="Arial" panose="020B0604020202020204" pitchFamily="34" charset="0"/>
              <a:buChar char="•"/>
            </a:pPr>
            <a:r>
              <a:rPr lang="en-US" sz="1800" dirty="0" smtClean="0"/>
              <a:t>University instructed students to claim they were independent in order to receive more aid</a:t>
            </a:r>
          </a:p>
          <a:p>
            <a:pPr lvl="1">
              <a:lnSpc>
                <a:spcPts val="2000"/>
              </a:lnSpc>
              <a:spcBef>
                <a:spcPts val="600"/>
              </a:spcBef>
              <a:buClr>
                <a:srgbClr val="BF2F8F"/>
              </a:buClr>
              <a:buFont typeface="Arial" panose="020B0604020202020204" pitchFamily="34" charset="0"/>
              <a:buChar char="•"/>
            </a:pPr>
            <a:r>
              <a:rPr lang="en-US" sz="1800" dirty="0" smtClean="0"/>
              <a:t>University misrepresented graduate students as undergraduate students to qualify for Pell funds</a:t>
            </a:r>
          </a:p>
          <a:p>
            <a:pPr lvl="1">
              <a:lnSpc>
                <a:spcPts val="2000"/>
              </a:lnSpc>
              <a:spcBef>
                <a:spcPts val="600"/>
              </a:spcBef>
              <a:buClr>
                <a:srgbClr val="BF2F8F"/>
              </a:buClr>
              <a:buFont typeface="Arial" panose="020B0604020202020204" pitchFamily="34" charset="0"/>
              <a:buChar char="•"/>
            </a:pPr>
            <a:r>
              <a:rPr lang="en-US" sz="1800" dirty="0" smtClean="0"/>
              <a:t>Other False Document Cases (FAFSAs, high school diplomas, attendance records)</a:t>
            </a:r>
            <a:endParaRPr lang="en-US" sz="1800" dirty="0" smtClean="0">
              <a:solidFill>
                <a:srgbClr val="FF0000"/>
              </a:solidFill>
            </a:endParaRPr>
          </a:p>
          <a:p>
            <a:pPr>
              <a:lnSpc>
                <a:spcPts val="1800"/>
              </a:lnSpc>
              <a:spcBef>
                <a:spcPts val="1200"/>
              </a:spcBef>
              <a:buClr>
                <a:srgbClr val="BF2F8F"/>
              </a:buClr>
            </a:pPr>
            <a:r>
              <a:rPr lang="en-US" sz="2000" b="1" dirty="0" smtClean="0"/>
              <a:t>Scope of problem</a:t>
            </a:r>
          </a:p>
          <a:p>
            <a:pPr lvl="1">
              <a:lnSpc>
                <a:spcPts val="2000"/>
              </a:lnSpc>
              <a:spcBef>
                <a:spcPts val="600"/>
              </a:spcBef>
              <a:buClr>
                <a:srgbClr val="BF2F8F"/>
              </a:buClr>
              <a:buFont typeface="Arial" panose="020B0604020202020204" pitchFamily="34" charset="0"/>
              <a:buChar char="•"/>
            </a:pPr>
            <a:r>
              <a:rPr lang="en-US" sz="1800" dirty="0" smtClean="0"/>
              <a:t>OIG: student fraud on the rise &amp; substantial increase in fraud ring investigations</a:t>
            </a:r>
          </a:p>
          <a:p>
            <a:pPr lvl="1">
              <a:lnSpc>
                <a:spcPts val="2000"/>
              </a:lnSpc>
              <a:spcBef>
                <a:spcPts val="600"/>
              </a:spcBef>
              <a:buClr>
                <a:srgbClr val="BF2F8F"/>
              </a:buClr>
              <a:buFont typeface="Arial" panose="020B0604020202020204" pitchFamily="34" charset="0"/>
              <a:buChar char="•"/>
            </a:pPr>
            <a:r>
              <a:rPr lang="en-US" sz="1800" dirty="0" smtClean="0"/>
              <a:t>WSJ: far from a widespread problem (1% of applications flagged as potentially fraudulent)</a:t>
            </a:r>
          </a:p>
          <a:p>
            <a:pPr>
              <a:lnSpc>
                <a:spcPts val="2000"/>
              </a:lnSpc>
              <a:spcBef>
                <a:spcPts val="1200"/>
              </a:spcBef>
              <a:buClr>
                <a:srgbClr val="BF2F8F"/>
              </a:buClr>
            </a:pPr>
            <a:r>
              <a:rPr lang="en-US" sz="2000" b="1" dirty="0" smtClean="0"/>
              <a:t>Consequences (fines, repayments, incarceration, school sanctions, student loan discharges)</a:t>
            </a:r>
            <a:endParaRPr lang="en-US" sz="2000" b="1" dirty="0" smtClean="0">
              <a:solidFill>
                <a:srgbClr val="FF0000"/>
              </a:solidFill>
            </a:endParaRPr>
          </a:p>
          <a:p>
            <a:pPr lvl="1">
              <a:spcBef>
                <a:spcPts val="600"/>
              </a:spcBef>
              <a:buClr>
                <a:schemeClr val="accent1"/>
              </a:buClr>
            </a:pPr>
            <a:endParaRPr lang="en-US" sz="1600" dirty="0" smtClean="0"/>
          </a:p>
          <a:p>
            <a:pPr>
              <a:spcBef>
                <a:spcPts val="200"/>
              </a:spcBef>
            </a:pPr>
            <a:endParaRPr lang="en-US" sz="2400" b="1" dirty="0" smtClean="0"/>
          </a:p>
        </p:txBody>
      </p:sp>
      <p:sp>
        <p:nvSpPr>
          <p:cNvPr id="5" name="Footer Placeholder 4"/>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2025063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a:bodyPr>
          <a:lstStyle/>
          <a:p>
            <a:r>
              <a:rPr lang="en-US" sz="2900" dirty="0">
                <a:solidFill>
                  <a:srgbClr val="003399"/>
                </a:solidFill>
              </a:rPr>
              <a:t>Recent and Anticipated Enforcement </a:t>
            </a:r>
            <a:r>
              <a:rPr lang="en-US" sz="2900" dirty="0" smtClean="0">
                <a:solidFill>
                  <a:srgbClr val="003399"/>
                </a:solidFill>
              </a:rPr>
              <a:t>Trends</a:t>
            </a:r>
            <a:r>
              <a:rPr lang="en-US" sz="2800" dirty="0"/>
              <a:t> – cont’d</a:t>
            </a:r>
            <a:endParaRPr lang="en-US" sz="2900" dirty="0">
              <a:solidFill>
                <a:srgbClr val="003399"/>
              </a:solidFill>
            </a:endParaRPr>
          </a:p>
        </p:txBody>
      </p:sp>
      <p:sp>
        <p:nvSpPr>
          <p:cNvPr id="3" name="Content Placeholder 2"/>
          <p:cNvSpPr txBox="1">
            <a:spLocks/>
          </p:cNvSpPr>
          <p:nvPr/>
        </p:nvSpPr>
        <p:spPr>
          <a:xfrm>
            <a:off x="152400" y="1117600"/>
            <a:ext cx="8915400" cy="51689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6400" indent="0">
              <a:spcBef>
                <a:spcPts val="600"/>
              </a:spcBef>
              <a:spcAft>
                <a:spcPts val="0"/>
              </a:spcAft>
              <a:buClr>
                <a:srgbClr val="000000"/>
              </a:buClr>
              <a:buFont typeface="Wingdings" pitchFamily="2" charset="2"/>
              <a:buNone/>
              <a:defRPr/>
            </a:pPr>
            <a:r>
              <a:rPr lang="en-US" sz="2400" dirty="0" smtClean="0"/>
              <a:t>Risk Factors for Program Reviews</a:t>
            </a:r>
            <a:endParaRPr lang="en-US" sz="2400" dirty="0" smtClean="0">
              <a:solidFill>
                <a:srgbClr val="FF0000"/>
              </a:solidFill>
            </a:endParaRPr>
          </a:p>
          <a:p>
            <a:pPr marL="1371600" indent="-457200">
              <a:spcBef>
                <a:spcPts val="200"/>
              </a:spcBef>
              <a:buClr>
                <a:srgbClr val="BF2F8F"/>
              </a:buClr>
              <a:defRPr/>
            </a:pPr>
            <a:r>
              <a:rPr lang="en-US" sz="1700" dirty="0" smtClean="0"/>
              <a:t>Consumer Complaints</a:t>
            </a:r>
          </a:p>
          <a:p>
            <a:pPr marL="1371600" indent="-457200">
              <a:spcBef>
                <a:spcPts val="200"/>
              </a:spcBef>
              <a:buClr>
                <a:srgbClr val="BF2F8F"/>
              </a:buClr>
              <a:defRPr/>
            </a:pPr>
            <a:r>
              <a:rPr lang="en-US" sz="1700" dirty="0" smtClean="0"/>
              <a:t>Media Reports</a:t>
            </a:r>
          </a:p>
          <a:p>
            <a:pPr marL="1371600" indent="-457200">
              <a:spcBef>
                <a:spcPts val="200"/>
              </a:spcBef>
              <a:buClr>
                <a:srgbClr val="BF2F8F"/>
              </a:buClr>
              <a:defRPr/>
            </a:pPr>
            <a:r>
              <a:rPr lang="en-US" sz="1700" dirty="0" smtClean="0"/>
              <a:t>Repeat Findings</a:t>
            </a:r>
          </a:p>
          <a:p>
            <a:pPr marL="1371600" indent="-457200">
              <a:spcBef>
                <a:spcPts val="200"/>
              </a:spcBef>
              <a:buClr>
                <a:srgbClr val="BF2F8F"/>
              </a:buClr>
              <a:defRPr/>
            </a:pPr>
            <a:r>
              <a:rPr lang="en-US" sz="1700" dirty="0" smtClean="0"/>
              <a:t>High Annual Dropout Rates (emphasized by OIG)</a:t>
            </a:r>
          </a:p>
          <a:p>
            <a:pPr marL="1371600" indent="-457200">
              <a:spcBef>
                <a:spcPts val="200"/>
              </a:spcBef>
              <a:buClr>
                <a:srgbClr val="BF2F8F"/>
              </a:buClr>
              <a:defRPr/>
            </a:pPr>
            <a:r>
              <a:rPr lang="en-US" sz="1700" dirty="0" smtClean="0"/>
              <a:t>Heavy Reliance on Federal Funds</a:t>
            </a:r>
          </a:p>
          <a:p>
            <a:pPr marL="1371600" indent="-457200">
              <a:spcBef>
                <a:spcPts val="200"/>
              </a:spcBef>
              <a:buClr>
                <a:srgbClr val="BF2F8F"/>
              </a:buClr>
              <a:defRPr/>
            </a:pPr>
            <a:r>
              <a:rPr lang="en-US" sz="1700" dirty="0" smtClean="0"/>
              <a:t>Lack of Financial Responsibility/Financial Distress</a:t>
            </a:r>
          </a:p>
          <a:p>
            <a:pPr marL="1370013" indent="-457200">
              <a:spcBef>
                <a:spcPts val="200"/>
              </a:spcBef>
              <a:buClr>
                <a:srgbClr val="BF2F8F"/>
              </a:buClr>
              <a:defRPr/>
            </a:pPr>
            <a:r>
              <a:rPr lang="en-US" sz="1700" dirty="0" smtClean="0"/>
              <a:t>Excess Cash</a:t>
            </a:r>
          </a:p>
          <a:p>
            <a:pPr marL="1371600" indent="-457200">
              <a:spcBef>
                <a:spcPts val="200"/>
              </a:spcBef>
              <a:buClr>
                <a:srgbClr val="BF2F8F"/>
              </a:buClr>
              <a:defRPr/>
            </a:pPr>
            <a:r>
              <a:rPr lang="en-US" sz="1700" dirty="0" smtClean="0"/>
              <a:t>Rapid Growth and/or Significant Fluctuation in Title IV Volume</a:t>
            </a:r>
          </a:p>
          <a:p>
            <a:pPr marL="1371600" indent="-457200">
              <a:spcBef>
                <a:spcPts val="200"/>
              </a:spcBef>
              <a:buClr>
                <a:srgbClr val="BF2F8F"/>
              </a:buClr>
              <a:defRPr/>
            </a:pPr>
            <a:r>
              <a:rPr lang="en-US" sz="1700" dirty="0" smtClean="0"/>
              <a:t>Distance Learning</a:t>
            </a:r>
          </a:p>
          <a:p>
            <a:pPr marL="1371600" indent="-457200">
              <a:spcBef>
                <a:spcPts val="200"/>
              </a:spcBef>
              <a:buClr>
                <a:srgbClr val="BF2F8F"/>
              </a:buClr>
              <a:defRPr/>
            </a:pPr>
            <a:r>
              <a:rPr lang="en-US" sz="1700" dirty="0" smtClean="0"/>
              <a:t>Cohort Default Rates (by % and dollar volume)</a:t>
            </a:r>
          </a:p>
          <a:p>
            <a:pPr marL="1371600" indent="-457200">
              <a:spcBef>
                <a:spcPts val="200"/>
              </a:spcBef>
              <a:buClr>
                <a:srgbClr val="BF2F8F"/>
              </a:buClr>
              <a:defRPr/>
            </a:pPr>
            <a:r>
              <a:rPr lang="en-US" sz="1700" dirty="0" smtClean="0"/>
              <a:t>Students With High Levels of Debt</a:t>
            </a:r>
          </a:p>
          <a:p>
            <a:pPr marL="1371600" indent="-457200">
              <a:spcBef>
                <a:spcPts val="200"/>
              </a:spcBef>
              <a:buClr>
                <a:srgbClr val="BF2F8F"/>
              </a:buClr>
              <a:defRPr/>
            </a:pPr>
            <a:r>
              <a:rPr lang="en-US" sz="1700" dirty="0" smtClean="0"/>
              <a:t>Analysis of data available in PEPS and other ED information systems</a:t>
            </a:r>
          </a:p>
          <a:p>
            <a:pPr marL="1371600" indent="-457200">
              <a:spcBef>
                <a:spcPts val="200"/>
              </a:spcBef>
              <a:buClr>
                <a:srgbClr val="BF2F8F"/>
              </a:buClr>
              <a:defRPr/>
            </a:pPr>
            <a:r>
              <a:rPr lang="en-US" sz="1700" dirty="0" smtClean="0"/>
              <a:t>Reports from State or Accrediting Agencies of Institutional Deficiencies (see ED proposal for accreditors to sort information sent to ED by severity to help distinguish serious problems from routine changes)</a:t>
            </a:r>
            <a:endParaRPr lang="en-US" sz="1700" dirty="0">
              <a:solidFill>
                <a:srgbClr val="FF0000"/>
              </a:solidFill>
            </a:endParaRPr>
          </a:p>
          <a:p>
            <a:pPr marL="685800" indent="-457200">
              <a:spcBef>
                <a:spcPts val="600"/>
              </a:spcBef>
              <a:buClr>
                <a:srgbClr val="000000"/>
              </a:buClr>
              <a:buFont typeface="Wingdings" pitchFamily="2" charset="2"/>
              <a:buNone/>
              <a:defRPr/>
            </a:pPr>
            <a:r>
              <a:rPr lang="en-US" sz="1600" b="1" dirty="0" smtClean="0"/>
              <a:t>	</a:t>
            </a:r>
            <a:r>
              <a:rPr lang="en-US" sz="1400" b="1" dirty="0" smtClean="0"/>
              <a:t>Sources: </a:t>
            </a:r>
            <a:r>
              <a:rPr lang="en-US" sz="1400" dirty="0" smtClean="0"/>
              <a:t>OIG Audit Report; Higher Education Act of 1965; Congressional Testimony.</a:t>
            </a:r>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484567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676" y="228600"/>
            <a:ext cx="8213124" cy="914400"/>
          </a:xfrm>
        </p:spPr>
        <p:txBody>
          <a:bodyPr>
            <a:noAutofit/>
          </a:bodyPr>
          <a:lstStyle/>
          <a:p>
            <a:r>
              <a:rPr lang="en-US" dirty="0"/>
              <a:t>Recent and Anticipated Enforcement Activity: </a:t>
            </a:r>
            <a:r>
              <a:rPr lang="en-US" sz="2800" dirty="0"/>
              <a:t>Beyond The Top 10 Lists – cont’d</a:t>
            </a:r>
            <a:endParaRPr lang="en-US" dirty="0">
              <a:solidFill>
                <a:srgbClr val="BF2F8F"/>
              </a:solidFill>
              <a:latin typeface="Verdana" pitchFamily="34" charset="0"/>
              <a:ea typeface="Verdana" pitchFamily="34" charset="0"/>
              <a:cs typeface="Verdana" pitchFamily="34" charset="0"/>
            </a:endParaRPr>
          </a:p>
        </p:txBody>
      </p:sp>
      <p:sp>
        <p:nvSpPr>
          <p:cNvPr id="3" name="TextBox 2"/>
          <p:cNvSpPr txBox="1"/>
          <p:nvPr/>
        </p:nvSpPr>
        <p:spPr>
          <a:xfrm>
            <a:off x="595596" y="1143000"/>
            <a:ext cx="8001000" cy="461665"/>
          </a:xfrm>
          <a:prstGeom prst="rect">
            <a:avLst/>
          </a:prstGeom>
          <a:noFill/>
        </p:spPr>
        <p:txBody>
          <a:bodyPr wrap="square" rtlCol="0">
            <a:spAutoFit/>
          </a:bodyPr>
          <a:lstStyle/>
          <a:p>
            <a:r>
              <a:rPr lang="en-US" sz="2400" b="1" dirty="0" smtClean="0">
                <a:latin typeface="+mn-lt"/>
              </a:rPr>
              <a:t>Student Aid Fraud – cont’d</a:t>
            </a:r>
            <a:endParaRPr lang="en-US" sz="2400" b="1" dirty="0">
              <a:latin typeface="+mn-lt"/>
            </a:endParaRPr>
          </a:p>
        </p:txBody>
      </p:sp>
      <p:sp>
        <p:nvSpPr>
          <p:cNvPr id="4" name="Rectangle 3"/>
          <p:cNvSpPr txBox="1">
            <a:spLocks noChangeArrowheads="1"/>
          </p:cNvSpPr>
          <p:nvPr/>
        </p:nvSpPr>
        <p:spPr>
          <a:xfrm>
            <a:off x="595596" y="1600200"/>
            <a:ext cx="8001000" cy="4724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BF2F8F"/>
              </a:buClr>
              <a:defRPr/>
            </a:pPr>
            <a:r>
              <a:rPr lang="en-US" sz="2000" dirty="0" smtClean="0"/>
              <a:t>Red Flags to Deter Student Aid Fraud</a:t>
            </a:r>
          </a:p>
          <a:p>
            <a:pPr lvl="1">
              <a:buClr>
                <a:srgbClr val="BF2F8F"/>
              </a:buClr>
              <a:buFont typeface="Arial" panose="020B0604020202020204" pitchFamily="34" charset="0"/>
              <a:buChar char="•"/>
              <a:defRPr/>
            </a:pPr>
            <a:r>
              <a:rPr lang="en-US" sz="2000" dirty="0" smtClean="0"/>
              <a:t>Student information from aid and other applications</a:t>
            </a:r>
          </a:p>
          <a:p>
            <a:pPr lvl="2">
              <a:spcBef>
                <a:spcPts val="200"/>
              </a:spcBef>
              <a:buClr>
                <a:srgbClr val="BF2F8F"/>
              </a:buClr>
              <a:buFont typeface="Arial" panose="020B0604020202020204" pitchFamily="34" charset="0"/>
              <a:buChar char="•"/>
              <a:defRPr/>
            </a:pPr>
            <a:r>
              <a:rPr lang="en-US" sz="1600" dirty="0" smtClean="0"/>
              <a:t>Students with large financial aid refunds or disbursements</a:t>
            </a:r>
          </a:p>
          <a:p>
            <a:pPr lvl="2">
              <a:spcBef>
                <a:spcPts val="200"/>
              </a:spcBef>
              <a:buClr>
                <a:srgbClr val="BF2F8F"/>
              </a:buClr>
              <a:buFont typeface="Arial" panose="020B0604020202020204" pitchFamily="34" charset="0"/>
              <a:buChar char="•"/>
              <a:defRPr/>
            </a:pPr>
            <a:r>
              <a:rPr lang="en-US" sz="1600" dirty="0" smtClean="0"/>
              <a:t>Students who have attended several other colleges</a:t>
            </a:r>
          </a:p>
          <a:p>
            <a:pPr lvl="2">
              <a:spcBef>
                <a:spcPts val="200"/>
              </a:spcBef>
              <a:buClr>
                <a:srgbClr val="BF2F8F"/>
              </a:buClr>
              <a:buFont typeface="Arial" panose="020B0604020202020204" pitchFamily="34" charset="0"/>
              <a:buChar char="•"/>
              <a:defRPr/>
            </a:pPr>
            <a:r>
              <a:rPr lang="en-US" sz="1600" dirty="0" smtClean="0"/>
              <a:t>Students who have large student loan balances but who have not completed a degree</a:t>
            </a:r>
          </a:p>
          <a:p>
            <a:pPr lvl="1">
              <a:buClr>
                <a:srgbClr val="BF2F8F"/>
              </a:buClr>
              <a:buFont typeface="Arial" panose="020B0604020202020204" pitchFamily="34" charset="0"/>
              <a:buChar char="•"/>
              <a:defRPr/>
            </a:pPr>
            <a:r>
              <a:rPr lang="en-US" sz="2000" dirty="0" smtClean="0"/>
              <a:t>Data features</a:t>
            </a:r>
          </a:p>
          <a:p>
            <a:pPr lvl="2">
              <a:spcBef>
                <a:spcPts val="200"/>
              </a:spcBef>
              <a:buClr>
                <a:srgbClr val="BF2F8F"/>
              </a:buClr>
              <a:buFont typeface="Arial" panose="020B0604020202020204" pitchFamily="34" charset="0"/>
              <a:buChar char="•"/>
              <a:defRPr/>
            </a:pPr>
            <a:r>
              <a:rPr lang="en-US" sz="1600" dirty="0" smtClean="0"/>
              <a:t>Multiple registrations from similar out-of-state locations</a:t>
            </a:r>
          </a:p>
          <a:p>
            <a:pPr lvl="2">
              <a:spcBef>
                <a:spcPts val="200"/>
              </a:spcBef>
              <a:buClr>
                <a:srgbClr val="BF2F8F"/>
              </a:buClr>
              <a:buFont typeface="Arial" panose="020B0604020202020204" pitchFamily="34" charset="0"/>
              <a:buChar char="•"/>
              <a:defRPr/>
            </a:pPr>
            <a:r>
              <a:rPr lang="en-US" sz="1600" dirty="0" smtClean="0"/>
              <a:t>Multiple uses of the same physical address, PO box, or IP address</a:t>
            </a:r>
          </a:p>
          <a:p>
            <a:pPr lvl="2">
              <a:spcBef>
                <a:spcPts val="200"/>
              </a:spcBef>
              <a:buClr>
                <a:srgbClr val="BF2F8F"/>
              </a:buClr>
              <a:buFont typeface="Arial" panose="020B0604020202020204" pitchFamily="34" charset="0"/>
              <a:buChar char="•"/>
              <a:defRPr/>
            </a:pPr>
            <a:r>
              <a:rPr lang="en-US" sz="1600" dirty="0" smtClean="0"/>
              <a:t>Multiple uses of the same bank account</a:t>
            </a:r>
          </a:p>
          <a:p>
            <a:pPr lvl="2">
              <a:spcBef>
                <a:spcPts val="200"/>
              </a:spcBef>
              <a:buClr>
                <a:srgbClr val="BF2F8F"/>
              </a:buClr>
              <a:buFont typeface="Arial" panose="020B0604020202020204" pitchFamily="34" charset="0"/>
              <a:buChar char="•"/>
              <a:defRPr/>
            </a:pPr>
            <a:r>
              <a:rPr lang="en-US" sz="1600" dirty="0" smtClean="0"/>
              <a:t>Multiple uses of the same computer</a:t>
            </a:r>
          </a:p>
          <a:p>
            <a:pPr lvl="2">
              <a:spcBef>
                <a:spcPts val="200"/>
              </a:spcBef>
              <a:buClr>
                <a:srgbClr val="BF2F8F"/>
              </a:buClr>
              <a:buFont typeface="Arial" panose="020B0604020202020204" pitchFamily="34" charset="0"/>
              <a:buChar char="•"/>
              <a:defRPr/>
            </a:pPr>
            <a:r>
              <a:rPr lang="en-US" sz="1600" dirty="0" smtClean="0"/>
              <a:t>Repeated use of one individual as an emergency contact</a:t>
            </a:r>
          </a:p>
          <a:p>
            <a:pPr lvl="2">
              <a:spcBef>
                <a:spcPts val="200"/>
              </a:spcBef>
              <a:buClr>
                <a:srgbClr val="BF2F8F"/>
              </a:buClr>
              <a:buFont typeface="Arial" panose="020B0604020202020204" pitchFamily="34" charset="0"/>
              <a:buChar char="•"/>
              <a:defRPr/>
            </a:pPr>
            <a:r>
              <a:rPr lang="en-US" sz="1600" dirty="0" smtClean="0"/>
              <a:t>Rapid increase in the number of students enrolled in certain courses</a:t>
            </a:r>
          </a:p>
          <a:p>
            <a:pPr lvl="2">
              <a:spcBef>
                <a:spcPts val="200"/>
              </a:spcBef>
              <a:buClr>
                <a:srgbClr val="BF2F8F"/>
              </a:buClr>
              <a:buFont typeface="Arial" panose="020B0604020202020204" pitchFamily="34" charset="0"/>
              <a:buChar char="•"/>
              <a:defRPr/>
            </a:pPr>
            <a:r>
              <a:rPr lang="en-US" sz="1600" dirty="0" smtClean="0"/>
              <a:t>Frequent, angry or impatient interactions (e-mail, telephone calls) from similar locations or persons</a:t>
            </a:r>
          </a:p>
          <a:p>
            <a:pPr marL="0" indent="0">
              <a:spcBef>
                <a:spcPts val="1200"/>
              </a:spcBef>
              <a:buFont typeface="Wingdings" pitchFamily="2" charset="2"/>
              <a:buNone/>
              <a:defRPr/>
            </a:pPr>
            <a:r>
              <a:rPr lang="en-US" sz="1300" dirty="0" smtClean="0"/>
              <a:t>Source:  American Association of Community Colleges</a:t>
            </a:r>
            <a:endParaRPr lang="en-US" sz="1300" dirty="0">
              <a:solidFill>
                <a:srgbClr val="FF0000"/>
              </a:solidFill>
            </a:endParaRPr>
          </a:p>
        </p:txBody>
      </p:sp>
      <p:sp>
        <p:nvSpPr>
          <p:cNvPr id="5" name="Footer Placeholder 4"/>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2920766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a:t>Recent and Anticipated Enforcement Activity: </a:t>
            </a:r>
            <a:r>
              <a:rPr lang="en-US" sz="2800" dirty="0"/>
              <a:t>Beyond The Top 10 Lists – cont’d</a:t>
            </a:r>
            <a:endParaRPr lang="en-US" dirty="0">
              <a:solidFill>
                <a:srgbClr val="BF2F8F"/>
              </a:solidFill>
              <a:latin typeface="Verdana" pitchFamily="34" charset="0"/>
              <a:ea typeface="Verdana" pitchFamily="34" charset="0"/>
              <a:cs typeface="Verdana" pitchFamily="34" charset="0"/>
            </a:endParaRPr>
          </a:p>
        </p:txBody>
      </p:sp>
      <p:sp>
        <p:nvSpPr>
          <p:cNvPr id="3" name="Content Placeholder 2"/>
          <p:cNvSpPr txBox="1">
            <a:spLocks/>
          </p:cNvSpPr>
          <p:nvPr/>
        </p:nvSpPr>
        <p:spPr>
          <a:xfrm>
            <a:off x="434340" y="1524000"/>
            <a:ext cx="8229600" cy="5105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800"/>
              </a:lnSpc>
              <a:spcBef>
                <a:spcPts val="0"/>
              </a:spcBef>
              <a:spcAft>
                <a:spcPts val="600"/>
              </a:spcAft>
              <a:buClr>
                <a:srgbClr val="BF2F8F"/>
              </a:buClr>
            </a:pPr>
            <a:r>
              <a:rPr lang="en-US" sz="1800" dirty="0" smtClean="0"/>
              <a:t>OIG Recommendations to FSA (Excerpts):</a:t>
            </a:r>
          </a:p>
          <a:p>
            <a:pPr lvl="1">
              <a:lnSpc>
                <a:spcPts val="1800"/>
              </a:lnSpc>
              <a:spcBef>
                <a:spcPts val="0"/>
              </a:spcBef>
              <a:spcAft>
                <a:spcPts val="200"/>
              </a:spcAft>
              <a:buClr>
                <a:srgbClr val="BF2F8F"/>
              </a:buClr>
              <a:buFont typeface="Arial" panose="020B0604020202020204" pitchFamily="34" charset="0"/>
              <a:buChar char="•"/>
            </a:pPr>
            <a:r>
              <a:rPr lang="en-US" sz="1600" dirty="0" smtClean="0"/>
              <a:t>Require schools to confirm distance ed student’s identity and retain IP information for such students. </a:t>
            </a:r>
          </a:p>
          <a:p>
            <a:pPr lvl="1">
              <a:lnSpc>
                <a:spcPts val="1800"/>
              </a:lnSpc>
              <a:spcBef>
                <a:spcPts val="0"/>
              </a:spcBef>
              <a:spcAft>
                <a:spcPts val="200"/>
              </a:spcAft>
              <a:buClr>
                <a:srgbClr val="BF2F8F"/>
              </a:buClr>
              <a:buFont typeface="Arial" panose="020B0604020202020204" pitchFamily="34" charset="0"/>
              <a:buChar char="•"/>
            </a:pPr>
            <a:r>
              <a:rPr lang="en-US" sz="1600" dirty="0" smtClean="0"/>
              <a:t>Require verification of identity, high school graduation status, and statement of education purpose.</a:t>
            </a:r>
          </a:p>
          <a:p>
            <a:pPr lvl="1">
              <a:lnSpc>
                <a:spcPts val="1800"/>
              </a:lnSpc>
              <a:spcBef>
                <a:spcPts val="0"/>
              </a:spcBef>
              <a:spcAft>
                <a:spcPts val="200"/>
              </a:spcAft>
              <a:buClr>
                <a:srgbClr val="BF2F8F"/>
              </a:buClr>
              <a:buFont typeface="Arial" panose="020B0604020202020204" pitchFamily="34" charset="0"/>
              <a:buChar char="•"/>
            </a:pPr>
            <a:r>
              <a:rPr lang="en-US" sz="1600" dirty="0" smtClean="0"/>
              <a:t>Establish edits within CPS and NSLDS to flag potential fraud ring participants who repeatedly enroll and withdraw</a:t>
            </a:r>
          </a:p>
          <a:p>
            <a:pPr lvl="1">
              <a:lnSpc>
                <a:spcPts val="1800"/>
              </a:lnSpc>
              <a:spcBef>
                <a:spcPts val="0"/>
              </a:spcBef>
              <a:spcAft>
                <a:spcPts val="200"/>
              </a:spcAft>
              <a:buClr>
                <a:srgbClr val="BF2F8F"/>
              </a:buClr>
              <a:buFont typeface="Arial" panose="020B0604020202020204" pitchFamily="34" charset="0"/>
              <a:buChar char="•"/>
            </a:pPr>
            <a:r>
              <a:rPr lang="en-US" sz="1600" dirty="0" smtClean="0"/>
              <a:t>Prevent issuance of multiple PINs to the same e-mail address without verification of identity</a:t>
            </a:r>
          </a:p>
          <a:p>
            <a:pPr>
              <a:lnSpc>
                <a:spcPts val="1800"/>
              </a:lnSpc>
              <a:spcBef>
                <a:spcPts val="0"/>
              </a:spcBef>
              <a:spcAft>
                <a:spcPts val="600"/>
              </a:spcAft>
              <a:buClr>
                <a:srgbClr val="BF2F8F"/>
              </a:buClr>
            </a:pPr>
            <a:r>
              <a:rPr lang="en-US" sz="1800" dirty="0" smtClean="0"/>
              <a:t>Other Items:</a:t>
            </a:r>
          </a:p>
          <a:p>
            <a:pPr lvl="1">
              <a:lnSpc>
                <a:spcPts val="1800"/>
              </a:lnSpc>
              <a:spcBef>
                <a:spcPts val="200"/>
              </a:spcBef>
              <a:buClr>
                <a:srgbClr val="BF2F8F"/>
              </a:buClr>
              <a:buFont typeface="Arial" panose="020B0604020202020204" pitchFamily="34" charset="0"/>
              <a:buChar char="•"/>
            </a:pPr>
            <a:r>
              <a:rPr lang="en-US" sz="1600" dirty="0" smtClean="0"/>
              <a:t>Dear Colleague Letter GEN-11-17: recommending actions that institutions can take to detect and prevent fraud in distance education programs </a:t>
            </a:r>
          </a:p>
          <a:p>
            <a:pPr lvl="1">
              <a:lnSpc>
                <a:spcPts val="1800"/>
              </a:lnSpc>
              <a:spcBef>
                <a:spcPts val="200"/>
              </a:spcBef>
              <a:buClr>
                <a:srgbClr val="BF2F8F"/>
              </a:buClr>
              <a:buFont typeface="Arial" panose="020B0604020202020204" pitchFamily="34" charset="0"/>
              <a:buChar char="•"/>
            </a:pPr>
            <a:r>
              <a:rPr lang="en-US" sz="1600" dirty="0" smtClean="0"/>
              <a:t>Dear Colleague Letter GEN-13-09: verification – screening procedures for students with unusual enrollment histories and requires institutions to resolve the resulting ISIR codes for these students.</a:t>
            </a:r>
          </a:p>
          <a:p>
            <a:pPr lvl="1">
              <a:lnSpc>
                <a:spcPts val="1800"/>
              </a:lnSpc>
              <a:spcBef>
                <a:spcPts val="200"/>
              </a:spcBef>
              <a:buClr>
                <a:srgbClr val="BF2F8F"/>
              </a:buClr>
              <a:buFont typeface="Arial" panose="020B0604020202020204" pitchFamily="34" charset="0"/>
              <a:buChar char="•"/>
            </a:pPr>
            <a:r>
              <a:rPr lang="en-US" sz="1600" dirty="0" smtClean="0"/>
              <a:t>FSA Annual Report FY 2014:  FSA has: </a:t>
            </a:r>
          </a:p>
          <a:p>
            <a:pPr lvl="2">
              <a:lnSpc>
                <a:spcPts val="1800"/>
              </a:lnSpc>
              <a:spcBef>
                <a:spcPts val="0"/>
              </a:spcBef>
              <a:buClr>
                <a:srgbClr val="BF2F8F"/>
              </a:buClr>
              <a:buFont typeface="Arial" panose="020B0604020202020204" pitchFamily="34" charset="0"/>
              <a:buChar char="•"/>
            </a:pPr>
            <a:r>
              <a:rPr lang="en-US" sz="1400" dirty="0" smtClean="0"/>
              <a:t>developed analytical models to identify characteristics of borrowers most likely to default as well as those most likely to receive improper payments through waste, fraud, and abuse, and </a:t>
            </a:r>
          </a:p>
          <a:p>
            <a:pPr lvl="2">
              <a:lnSpc>
                <a:spcPts val="1800"/>
              </a:lnSpc>
              <a:spcBef>
                <a:spcPts val="0"/>
              </a:spcBef>
              <a:buClr>
                <a:srgbClr val="BF2F8F"/>
              </a:buClr>
              <a:buFont typeface="Arial" panose="020B0604020202020204" pitchFamily="34" charset="0"/>
              <a:buChar char="•"/>
            </a:pPr>
            <a:r>
              <a:rPr lang="en-US" sz="1400" dirty="0" smtClean="0"/>
              <a:t>instituted controls to mitigate existing and future risk</a:t>
            </a:r>
          </a:p>
          <a:p>
            <a:pPr lvl="1">
              <a:spcBef>
                <a:spcPts val="0"/>
              </a:spcBef>
              <a:buClr>
                <a:schemeClr val="accent1"/>
              </a:buClr>
            </a:pPr>
            <a:endParaRPr lang="en-US" sz="1600" dirty="0" smtClean="0"/>
          </a:p>
          <a:p>
            <a:pPr lvl="1"/>
            <a:endParaRPr lang="en-US" dirty="0"/>
          </a:p>
        </p:txBody>
      </p:sp>
      <p:sp>
        <p:nvSpPr>
          <p:cNvPr id="5" name="TextBox 4"/>
          <p:cNvSpPr txBox="1"/>
          <p:nvPr/>
        </p:nvSpPr>
        <p:spPr>
          <a:xfrm>
            <a:off x="403860" y="1143000"/>
            <a:ext cx="8001000" cy="400110"/>
          </a:xfrm>
          <a:prstGeom prst="rect">
            <a:avLst/>
          </a:prstGeom>
          <a:noFill/>
        </p:spPr>
        <p:txBody>
          <a:bodyPr wrap="square" rtlCol="0">
            <a:spAutoFit/>
          </a:bodyPr>
          <a:lstStyle/>
          <a:p>
            <a:r>
              <a:rPr lang="en-US" sz="2000" b="1" dirty="0" smtClean="0">
                <a:latin typeface="+mn-lt"/>
              </a:rPr>
              <a:t>Student Aid Fraud – cont’d</a:t>
            </a:r>
            <a:endParaRPr lang="en-US" sz="2000" b="1" dirty="0">
              <a:latin typeface="+mn-lt"/>
            </a:endParaRPr>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1852695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Recent and Anticipated Enforcement Activity: </a:t>
            </a:r>
            <a:r>
              <a:rPr lang="en-US" sz="2800" dirty="0"/>
              <a:t>Beyond The Top 10 Lists – cont’d</a:t>
            </a:r>
            <a:endParaRPr lang="en-US" sz="2800" dirty="0">
              <a:solidFill>
                <a:srgbClr val="BF2F8F"/>
              </a:solidFill>
              <a:latin typeface="Verdana" pitchFamily="34" charset="0"/>
              <a:ea typeface="Verdana" pitchFamily="34" charset="0"/>
              <a:cs typeface="Verdana" pitchFamily="34" charset="0"/>
            </a:endParaRPr>
          </a:p>
        </p:txBody>
      </p:sp>
      <p:sp>
        <p:nvSpPr>
          <p:cNvPr id="3" name="Content Placeholder 2"/>
          <p:cNvSpPr txBox="1">
            <a:spLocks/>
          </p:cNvSpPr>
          <p:nvPr/>
        </p:nvSpPr>
        <p:spPr>
          <a:xfrm>
            <a:off x="457200" y="1143000"/>
            <a:ext cx="8382000"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1125" indent="0">
              <a:spcBef>
                <a:spcPts val="0"/>
              </a:spcBef>
              <a:buClr>
                <a:srgbClr val="BF2F8F"/>
              </a:buClr>
              <a:buNone/>
            </a:pPr>
            <a:r>
              <a:rPr lang="en-US" sz="2000" b="1" dirty="0"/>
              <a:t>Distance Education Issues</a:t>
            </a:r>
          </a:p>
          <a:p>
            <a:pPr marL="396875" indent="-285750">
              <a:spcBef>
                <a:spcPts val="1200"/>
              </a:spcBef>
              <a:buClr>
                <a:srgbClr val="BF2F8F"/>
              </a:buClr>
            </a:pPr>
            <a:r>
              <a:rPr lang="en-US" sz="1600" b="1" dirty="0" smtClean="0"/>
              <a:t>OIG </a:t>
            </a:r>
            <a:r>
              <a:rPr lang="en-US" sz="1600" b="1" dirty="0"/>
              <a:t>2014 Report:  “Additional Safeguards Are Needed to Help Mitigate the Risks That Are Unique to the Distance Education Environment”</a:t>
            </a:r>
          </a:p>
          <a:p>
            <a:pPr lvl="1">
              <a:spcBef>
                <a:spcPts val="600"/>
              </a:spcBef>
              <a:buClr>
                <a:srgbClr val="BF2F8F"/>
              </a:buClr>
              <a:buFont typeface="Arial" panose="020B0604020202020204" pitchFamily="34" charset="0"/>
              <a:buChar char="•"/>
            </a:pPr>
            <a:r>
              <a:rPr lang="en-US" sz="1600" dirty="0"/>
              <a:t>Requirements that present unique challenges for schools offering distance education</a:t>
            </a:r>
          </a:p>
          <a:p>
            <a:pPr lvl="2">
              <a:spcBef>
                <a:spcPts val="300"/>
              </a:spcBef>
              <a:buClr>
                <a:srgbClr val="BF2F8F"/>
              </a:buClr>
              <a:buFont typeface="Arial" panose="020B0604020202020204" pitchFamily="34" charset="0"/>
              <a:buChar char="•"/>
            </a:pPr>
            <a:r>
              <a:rPr lang="en-US" sz="1500" dirty="0"/>
              <a:t>Require selected applicants to verify their identity as part of the verification process (DCL GEN-12-11)</a:t>
            </a:r>
          </a:p>
          <a:p>
            <a:pPr lvl="2">
              <a:spcBef>
                <a:spcPts val="300"/>
              </a:spcBef>
              <a:buClr>
                <a:srgbClr val="BF2F8F"/>
              </a:buClr>
              <a:buFont typeface="Arial" panose="020B0604020202020204" pitchFamily="34" charset="0"/>
              <a:buChar char="•"/>
            </a:pPr>
            <a:r>
              <a:rPr lang="en-US" sz="1500" dirty="0"/>
              <a:t>Establish a process to verify that the person who registers in a distance education course is the same person who participates in, completes, and receives academic credit for the course (34 CFR 602.17(g))</a:t>
            </a:r>
          </a:p>
          <a:p>
            <a:pPr lvl="3">
              <a:spcBef>
                <a:spcPts val="300"/>
              </a:spcBef>
              <a:buClr>
                <a:srgbClr val="BF2F8F"/>
              </a:buClr>
              <a:buFont typeface="Arial" panose="020B0604020202020204" pitchFamily="34" charset="0"/>
              <a:buChar char="•"/>
            </a:pPr>
            <a:r>
              <a:rPr lang="en-US" sz="1400" dirty="0"/>
              <a:t>OIG Objective:  going beyond secure log ins and passwords toward best practices in identity verification methods to better mitigate the risk of student identity fraud)</a:t>
            </a:r>
          </a:p>
          <a:p>
            <a:pPr lvl="2">
              <a:spcBef>
                <a:spcPts val="300"/>
              </a:spcBef>
              <a:buClr>
                <a:srgbClr val="BF2F8F"/>
              </a:buClr>
              <a:buFont typeface="Arial" panose="020B0604020202020204" pitchFamily="34" charset="0"/>
              <a:buChar char="•"/>
            </a:pPr>
            <a:r>
              <a:rPr lang="en-US" sz="1500" dirty="0"/>
              <a:t>Determine the withdrawal date for a student who withdraws from the school (34 CFR 668.22(b) and (c))</a:t>
            </a:r>
          </a:p>
          <a:p>
            <a:pPr lvl="2">
              <a:spcBef>
                <a:spcPts val="300"/>
              </a:spcBef>
              <a:buClr>
                <a:srgbClr val="BF2F8F"/>
              </a:buClr>
              <a:buFont typeface="Arial" panose="020B0604020202020204" pitchFamily="34" charset="0"/>
              <a:buChar char="•"/>
            </a:pPr>
            <a:r>
              <a:rPr lang="en-US" sz="1500" dirty="0"/>
              <a:t>Use definition of academic attendance when determining a withdrawal date or whether a student began attendance (34 CFR 668.21, 668.22(l)(7))</a:t>
            </a:r>
          </a:p>
          <a:p>
            <a:pPr lvl="2">
              <a:spcBef>
                <a:spcPts val="300"/>
              </a:spcBef>
              <a:buClr>
                <a:srgbClr val="BF2F8F"/>
              </a:buClr>
              <a:buFont typeface="Arial" panose="020B0604020202020204" pitchFamily="34" charset="0"/>
              <a:buChar char="•"/>
            </a:pPr>
            <a:r>
              <a:rPr lang="en-US" sz="1500" dirty="0"/>
              <a:t>Resolve ISIR codes flagging students with unusual enrollment histories (DCL GEN-13-09)</a:t>
            </a:r>
          </a:p>
          <a:p>
            <a:pPr lvl="2">
              <a:spcBef>
                <a:spcPts val="300"/>
              </a:spcBef>
              <a:buClr>
                <a:srgbClr val="BF2F8F"/>
              </a:buClr>
              <a:buFont typeface="Arial" panose="020B0604020202020204" pitchFamily="34" charset="0"/>
              <a:buChar char="•"/>
            </a:pPr>
            <a:r>
              <a:rPr lang="en-US" sz="1500" dirty="0"/>
              <a:t>Evaluate the validity of a student’s high school completion if the school or ED has reason to believe the diploma is invalid or not obtained from an entity that provides secondary education (34 CFR 668.16(p</a:t>
            </a:r>
            <a:r>
              <a:rPr lang="en-US" sz="1500" dirty="0" smtClean="0"/>
              <a:t>))</a:t>
            </a:r>
            <a:endParaRPr lang="en-US" sz="1500" dirty="0"/>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659346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Recent and Anticipated Enforcement Activity: </a:t>
            </a:r>
            <a:r>
              <a:rPr lang="en-US" sz="2800" dirty="0"/>
              <a:t>Beyond The Top 10 Lists – cont’d</a:t>
            </a:r>
            <a:endParaRPr lang="en-US" sz="2800" dirty="0">
              <a:solidFill>
                <a:srgbClr val="BF2F8F"/>
              </a:solidFill>
              <a:latin typeface="Verdana" pitchFamily="34" charset="0"/>
              <a:ea typeface="Verdana" pitchFamily="34" charset="0"/>
              <a:cs typeface="Verdana" pitchFamily="34" charset="0"/>
            </a:endParaRPr>
          </a:p>
        </p:txBody>
      </p:sp>
      <p:sp>
        <p:nvSpPr>
          <p:cNvPr id="3" name="Content Placeholder 2"/>
          <p:cNvSpPr txBox="1">
            <a:spLocks/>
          </p:cNvSpPr>
          <p:nvPr/>
        </p:nvSpPr>
        <p:spPr>
          <a:xfrm>
            <a:off x="457200" y="1219200"/>
            <a:ext cx="8229600" cy="49377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200" b="1" dirty="0"/>
              <a:t>Distance Education </a:t>
            </a:r>
            <a:r>
              <a:rPr lang="en-US" sz="2200" b="1" dirty="0" smtClean="0"/>
              <a:t>Issues – cont’d</a:t>
            </a:r>
            <a:endParaRPr lang="en-US" sz="2200" b="1" dirty="0"/>
          </a:p>
          <a:p>
            <a:pPr>
              <a:spcBef>
                <a:spcPts val="1200"/>
              </a:spcBef>
              <a:buClr>
                <a:srgbClr val="BF2F8F"/>
              </a:buClr>
            </a:pPr>
            <a:r>
              <a:rPr lang="en-US" sz="2000" b="1" dirty="0" smtClean="0"/>
              <a:t>OIG </a:t>
            </a:r>
            <a:r>
              <a:rPr lang="en-US" sz="2000" b="1" dirty="0"/>
              <a:t>2014 Report:  “Additional Safeguards Are Needed to Help Mitigate the Risks That Are Unique to the Distance Education Environment”</a:t>
            </a:r>
          </a:p>
          <a:p>
            <a:pPr lvl="1">
              <a:spcBef>
                <a:spcPts val="600"/>
              </a:spcBef>
              <a:buClr>
                <a:srgbClr val="BF2F8F"/>
              </a:buClr>
              <a:buFont typeface="Arial" panose="020B0604020202020204" pitchFamily="34" charset="0"/>
              <a:buChar char="•"/>
            </a:pPr>
            <a:r>
              <a:rPr lang="en-US" sz="1800" dirty="0"/>
              <a:t>OIG:  If a school does not properly determine whether a student attended or remained in attendance and does not retain evidence of such attendance, it cannot:</a:t>
            </a:r>
          </a:p>
          <a:p>
            <a:pPr lvl="2">
              <a:spcBef>
                <a:spcPts val="600"/>
              </a:spcBef>
              <a:buClr>
                <a:srgbClr val="BF2F8F"/>
              </a:buClr>
              <a:buFont typeface="Arial" panose="020B0604020202020204" pitchFamily="34" charset="0"/>
              <a:buChar char="•"/>
            </a:pPr>
            <a:r>
              <a:rPr lang="en-US" sz="1800" dirty="0"/>
              <a:t>identify students who withdrew without notification or properly calculate the amount of Title IV funds the student earned before withdrawing</a:t>
            </a:r>
          </a:p>
          <a:p>
            <a:pPr lvl="2">
              <a:spcBef>
                <a:spcPts val="600"/>
              </a:spcBef>
              <a:buClr>
                <a:srgbClr val="BF2F8F"/>
              </a:buClr>
              <a:buFont typeface="Arial" panose="020B0604020202020204" pitchFamily="34" charset="0"/>
              <a:buChar char="•"/>
            </a:pPr>
            <a:r>
              <a:rPr lang="en-US" sz="1800" dirty="0"/>
              <a:t>identify properly and return Title IV funds disbursed to students who did not attend during the payment period </a:t>
            </a:r>
            <a:r>
              <a:rPr lang="en-US" sz="1800" dirty="0" smtClean="0"/>
              <a:t>(34 CFR 668.21</a:t>
            </a:r>
            <a:r>
              <a:rPr lang="en-US" sz="1800" dirty="0"/>
              <a:t>)</a:t>
            </a:r>
          </a:p>
          <a:p>
            <a:pPr lvl="2">
              <a:spcBef>
                <a:spcPts val="600"/>
              </a:spcBef>
              <a:buClr>
                <a:srgbClr val="BF2F8F"/>
              </a:buClr>
              <a:buFont typeface="Arial" panose="020B0604020202020204" pitchFamily="34" charset="0"/>
              <a:buChar char="•"/>
            </a:pPr>
            <a:r>
              <a:rPr lang="en-US" sz="1800" dirty="0"/>
              <a:t>determine student eligibility to receive Title IV funds during a payment period </a:t>
            </a:r>
          </a:p>
          <a:p>
            <a:pPr marL="1257300">
              <a:spcBef>
                <a:spcPts val="600"/>
              </a:spcBef>
              <a:buClr>
                <a:srgbClr val="BF2F8F"/>
              </a:buClr>
            </a:pPr>
            <a:r>
              <a:rPr lang="en-US" sz="1800" dirty="0"/>
              <a:t>recalculate Pell awards as required </a:t>
            </a:r>
            <a:r>
              <a:rPr lang="en-US" sz="1800" dirty="0" smtClean="0"/>
              <a:t>(34 CFR 690.80(b</a:t>
            </a:r>
            <a:r>
              <a:rPr lang="en-US" sz="1800" dirty="0"/>
              <a:t>)(2)(ii))</a:t>
            </a:r>
            <a:endParaRPr lang="en-US" sz="1800" dirty="0" smtClean="0"/>
          </a:p>
          <a:p>
            <a:pPr marL="915988" lvl="1">
              <a:spcBef>
                <a:spcPts val="0"/>
              </a:spcBef>
              <a:buClr>
                <a:srgbClr val="BF2F8F"/>
              </a:buClr>
              <a:buFont typeface="Arial" panose="020B0604020202020204" pitchFamily="34" charset="0"/>
              <a:buChar char="•"/>
            </a:pPr>
            <a:endParaRPr lang="en-US" sz="2400" dirty="0"/>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695953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Recent and Anticipated Enforcement Activity: </a:t>
            </a:r>
            <a:r>
              <a:rPr lang="en-US" sz="2800" dirty="0"/>
              <a:t>Beyond The Top 10 Lists – cont’d</a:t>
            </a:r>
            <a:endParaRPr lang="en-US" sz="2800" dirty="0">
              <a:solidFill>
                <a:srgbClr val="BF2F8F"/>
              </a:solidFill>
              <a:latin typeface="Verdana" pitchFamily="34" charset="0"/>
              <a:ea typeface="Verdana" pitchFamily="34" charset="0"/>
              <a:cs typeface="Verdana" pitchFamily="34" charset="0"/>
            </a:endParaRPr>
          </a:p>
        </p:txBody>
      </p:sp>
      <p:sp>
        <p:nvSpPr>
          <p:cNvPr id="3" name="Content Placeholder 2"/>
          <p:cNvSpPr txBox="1">
            <a:spLocks/>
          </p:cNvSpPr>
          <p:nvPr/>
        </p:nvSpPr>
        <p:spPr>
          <a:xfrm>
            <a:off x="457200" y="1143000"/>
            <a:ext cx="8229600" cy="5105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US" sz="2400" b="1" dirty="0"/>
              <a:t>Distance Education Issues – cont’d</a:t>
            </a:r>
          </a:p>
          <a:p>
            <a:pPr lvl="0">
              <a:spcBef>
                <a:spcPts val="0"/>
              </a:spcBef>
              <a:spcAft>
                <a:spcPts val="600"/>
              </a:spcAft>
              <a:buClr>
                <a:srgbClr val="BF2F8F"/>
              </a:buClr>
              <a:buSzPct val="100000"/>
            </a:pPr>
            <a:r>
              <a:rPr lang="en-US" sz="2000" dirty="0" smtClean="0"/>
              <a:t>Key </a:t>
            </a:r>
            <a:r>
              <a:rPr lang="en-US" sz="2000" dirty="0"/>
              <a:t>Findings from 10 OIG Distance Education Audits and from 8 Schools reviewed as part of 2014 report:</a:t>
            </a:r>
          </a:p>
          <a:p>
            <a:pPr marL="796925" lvl="2">
              <a:spcBef>
                <a:spcPts val="0"/>
              </a:spcBef>
              <a:spcAft>
                <a:spcPts val="300"/>
              </a:spcAft>
              <a:buClr>
                <a:srgbClr val="BF2F8F"/>
              </a:buClr>
              <a:buSzPct val="100000"/>
              <a:buFont typeface="Arial" panose="020B0604020202020204" pitchFamily="34" charset="0"/>
              <a:buChar char="•"/>
            </a:pPr>
            <a:r>
              <a:rPr lang="en-US" sz="1800" dirty="0"/>
              <a:t>Measuring Student Attendance:  use of incorrect last dates of attendance and incorrect determination of student attendance and/or inadequate records of student attendance</a:t>
            </a:r>
          </a:p>
          <a:p>
            <a:pPr marL="1143000" lvl="3">
              <a:spcBef>
                <a:spcPts val="0"/>
              </a:spcBef>
              <a:spcAft>
                <a:spcPts val="200"/>
              </a:spcAft>
              <a:buClr>
                <a:srgbClr val="BF2F8F"/>
              </a:buClr>
              <a:buSzPct val="100000"/>
              <a:buFont typeface="Arial" panose="020B0604020202020204" pitchFamily="34" charset="0"/>
              <a:buChar char="•"/>
            </a:pPr>
            <a:r>
              <a:rPr lang="en-US" sz="1700" dirty="0"/>
              <a:t>Sufficient proof of attendance:  none of the 8 schools reviewed as part of the 2014 audit retained adequate evidence of a student’s academic attendance to support the student’s withdrawal date</a:t>
            </a:r>
          </a:p>
          <a:p>
            <a:pPr marL="1143000" lvl="3">
              <a:spcBef>
                <a:spcPts val="0"/>
              </a:spcBef>
              <a:spcAft>
                <a:spcPts val="200"/>
              </a:spcAft>
              <a:buClr>
                <a:srgbClr val="BF2F8F"/>
              </a:buClr>
              <a:buSzPct val="100000"/>
              <a:buFont typeface="Arial" panose="020B0604020202020204" pitchFamily="34" charset="0"/>
              <a:buChar char="•"/>
            </a:pPr>
            <a:r>
              <a:rPr lang="en-US" sz="1700" dirty="0"/>
              <a:t>OIG Concerns:  retaining funds for students who never attended a payment period, who had a change in enrollment status in the payment period, or had not yet attended classes during the payment period</a:t>
            </a:r>
          </a:p>
          <a:p>
            <a:pPr marL="1143000" lvl="3">
              <a:spcBef>
                <a:spcPts val="0"/>
              </a:spcBef>
              <a:spcAft>
                <a:spcPts val="200"/>
              </a:spcAft>
              <a:buClr>
                <a:srgbClr val="BF2F8F"/>
              </a:buClr>
              <a:buSzPct val="100000"/>
              <a:buFont typeface="Arial" panose="020B0604020202020204" pitchFamily="34" charset="0"/>
              <a:buChar char="•"/>
            </a:pPr>
            <a:r>
              <a:rPr lang="en-US" sz="1700" dirty="0"/>
              <a:t>OIG:  an institution may not make a disbursement on or after the first day of class if the student did not begin attending class – 2010-11 FSA Handbook at 4-21, see also new 668.164(b)(3</a:t>
            </a:r>
            <a:r>
              <a:rPr lang="en-US" sz="1700" dirty="0" smtClean="0"/>
              <a:t>)</a:t>
            </a:r>
            <a:endParaRPr lang="en-US" sz="1700" dirty="0"/>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1579069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Recent and Anticipated Enforcement Activity: </a:t>
            </a:r>
            <a:r>
              <a:rPr lang="en-US" sz="2800" dirty="0"/>
              <a:t>Beyond The Top 10 Lists – cont’d</a:t>
            </a:r>
            <a:endParaRPr lang="en-US" sz="2800" dirty="0">
              <a:solidFill>
                <a:srgbClr val="BF2F8F"/>
              </a:solidFill>
              <a:latin typeface="Verdana" pitchFamily="34" charset="0"/>
              <a:ea typeface="Verdana" pitchFamily="34" charset="0"/>
              <a:cs typeface="Verdana" pitchFamily="34" charset="0"/>
            </a:endParaRPr>
          </a:p>
        </p:txBody>
      </p:sp>
      <p:sp>
        <p:nvSpPr>
          <p:cNvPr id="3" name="Content Placeholder 2"/>
          <p:cNvSpPr txBox="1">
            <a:spLocks/>
          </p:cNvSpPr>
          <p:nvPr/>
        </p:nvSpPr>
        <p:spPr>
          <a:xfrm>
            <a:off x="457200" y="1143000"/>
            <a:ext cx="8229600" cy="5105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US" sz="2000" b="1" dirty="0"/>
              <a:t>Distance Education Issues – cont’d</a:t>
            </a:r>
          </a:p>
          <a:p>
            <a:pPr lvl="1">
              <a:spcBef>
                <a:spcPts val="0"/>
              </a:spcBef>
              <a:spcAft>
                <a:spcPts val="600"/>
              </a:spcAft>
              <a:buClr>
                <a:srgbClr val="BF2F8F"/>
              </a:buClr>
              <a:buSzPct val="100000"/>
              <a:buFont typeface="Arial" panose="020B0604020202020204" pitchFamily="34" charset="0"/>
              <a:buChar char="•"/>
            </a:pPr>
            <a:r>
              <a:rPr lang="en-US" sz="1500" dirty="0"/>
              <a:t>Measuring Student </a:t>
            </a:r>
            <a:r>
              <a:rPr lang="en-US" sz="1500" dirty="0" smtClean="0"/>
              <a:t>Attendance – cont’d</a:t>
            </a:r>
            <a:endParaRPr lang="en-US" sz="1500" dirty="0"/>
          </a:p>
          <a:p>
            <a:pPr marL="1143000" lvl="3">
              <a:spcBef>
                <a:spcPts val="0"/>
              </a:spcBef>
              <a:spcAft>
                <a:spcPts val="300"/>
              </a:spcAft>
              <a:buClr>
                <a:srgbClr val="BF2F8F"/>
              </a:buClr>
              <a:buSzPct val="100000"/>
              <a:buFont typeface="Arial" panose="020B0604020202020204" pitchFamily="34" charset="0"/>
              <a:buChar char="•"/>
            </a:pPr>
            <a:r>
              <a:rPr lang="en-US" sz="1500" dirty="0"/>
              <a:t>Improper disbursements to students who never started classes (or for whom the institution cannot produce proof of attendance (34 CFR 668.21)</a:t>
            </a:r>
          </a:p>
          <a:p>
            <a:pPr marL="1143000" lvl="3">
              <a:spcBef>
                <a:spcPts val="0"/>
              </a:spcBef>
              <a:spcAft>
                <a:spcPts val="300"/>
              </a:spcAft>
              <a:buClr>
                <a:srgbClr val="BF2F8F"/>
              </a:buClr>
              <a:buSzPct val="100000"/>
              <a:buFont typeface="Arial" panose="020B0604020202020204" pitchFamily="34" charset="0"/>
              <a:buChar char="•"/>
            </a:pPr>
            <a:r>
              <a:rPr lang="en-US" sz="1500" dirty="0" smtClean="0"/>
              <a:t>Identifying </a:t>
            </a:r>
            <a:r>
              <a:rPr lang="en-US" sz="1500" dirty="0"/>
              <a:t>students who withdrew unofficially at schools not required to take attendance</a:t>
            </a:r>
          </a:p>
          <a:p>
            <a:pPr marL="1143000" lvl="3">
              <a:spcBef>
                <a:spcPts val="0"/>
              </a:spcBef>
              <a:spcAft>
                <a:spcPts val="300"/>
              </a:spcAft>
              <a:buClr>
                <a:srgbClr val="BF2F8F"/>
              </a:buClr>
              <a:buSzPct val="100000"/>
              <a:buFont typeface="Arial" panose="020B0604020202020204" pitchFamily="34" charset="0"/>
              <a:buChar char="•"/>
            </a:pPr>
            <a:r>
              <a:rPr lang="en-US" sz="1500" dirty="0"/>
              <a:t>Use of the midpoint when school voluntarily takes attendance</a:t>
            </a:r>
          </a:p>
          <a:p>
            <a:pPr marL="1143000" lvl="3">
              <a:spcBef>
                <a:spcPts val="0"/>
              </a:spcBef>
              <a:spcAft>
                <a:spcPts val="300"/>
              </a:spcAft>
              <a:buClr>
                <a:srgbClr val="BF2F8F"/>
              </a:buClr>
              <a:buSzPct val="100000"/>
              <a:buFont typeface="Arial" panose="020B0604020202020204" pitchFamily="34" charset="0"/>
              <a:buChar char="•"/>
            </a:pPr>
            <a:r>
              <a:rPr lang="en-US" sz="1500" dirty="0"/>
              <a:t>Use of last day of the week when measuring attendance</a:t>
            </a:r>
          </a:p>
          <a:p>
            <a:pPr marL="1143000" lvl="3">
              <a:spcBef>
                <a:spcPts val="0"/>
              </a:spcBef>
              <a:spcAft>
                <a:spcPts val="300"/>
              </a:spcAft>
              <a:buClr>
                <a:srgbClr val="BF2F8F"/>
              </a:buClr>
              <a:buSzPct val="100000"/>
              <a:buFont typeface="Arial" panose="020B0604020202020204" pitchFamily="34" charset="0"/>
              <a:buChar char="•"/>
            </a:pPr>
            <a:r>
              <a:rPr lang="en-US" sz="1500" dirty="0"/>
              <a:t>Extension of payment periods for R2T4 purposes </a:t>
            </a:r>
            <a:r>
              <a:rPr lang="en-US" sz="1500" dirty="0" smtClean="0"/>
              <a:t>(see rate of progression below)</a:t>
            </a:r>
            <a:endParaRPr lang="en-US" sz="1500" dirty="0"/>
          </a:p>
          <a:p>
            <a:pPr marL="800100" lvl="2" indent="-342900">
              <a:spcBef>
                <a:spcPts val="0"/>
              </a:spcBef>
              <a:spcAft>
                <a:spcPts val="300"/>
              </a:spcAft>
              <a:buClr>
                <a:srgbClr val="BF2F8F"/>
              </a:buClr>
              <a:buSzPct val="100000"/>
              <a:buFont typeface="Arial" panose="020B0604020202020204" pitchFamily="34" charset="0"/>
              <a:buChar char="•"/>
            </a:pPr>
            <a:r>
              <a:rPr lang="en-US" sz="1500" dirty="0"/>
              <a:t>Reclassifying distance education programs as correspondence programs:  regular and substantive interaction</a:t>
            </a:r>
          </a:p>
          <a:p>
            <a:pPr marL="800100" lvl="2" indent="-342900">
              <a:spcBef>
                <a:spcPts val="0"/>
              </a:spcBef>
              <a:spcAft>
                <a:spcPts val="300"/>
              </a:spcAft>
              <a:buClr>
                <a:srgbClr val="BF2F8F"/>
              </a:buClr>
              <a:buSzPct val="100000"/>
              <a:buFont typeface="Arial" panose="020B0604020202020204" pitchFamily="34" charset="0"/>
              <a:buChar char="•"/>
            </a:pPr>
            <a:r>
              <a:rPr lang="en-US" sz="1500" dirty="0" smtClean="0"/>
              <a:t>Nontraditional Calendars</a:t>
            </a:r>
          </a:p>
          <a:p>
            <a:pPr marL="1138237" lvl="3" indent="-342900">
              <a:spcBef>
                <a:spcPts val="0"/>
              </a:spcBef>
              <a:spcAft>
                <a:spcPts val="300"/>
              </a:spcAft>
              <a:buClr>
                <a:srgbClr val="BF2F8F"/>
              </a:buClr>
              <a:buSzPct val="100000"/>
              <a:buFont typeface="Arial" panose="020B0604020202020204" pitchFamily="34" charset="0"/>
              <a:buChar char="•"/>
            </a:pPr>
            <a:r>
              <a:rPr lang="en-US" sz="1500" dirty="0" smtClean="0"/>
              <a:t>Nonstandard </a:t>
            </a:r>
            <a:r>
              <a:rPr lang="en-US" sz="1500" dirty="0"/>
              <a:t>terms vs. Non-term (self-paced</a:t>
            </a:r>
            <a:r>
              <a:rPr lang="en-US" sz="1500" dirty="0" smtClean="0"/>
              <a:t>)</a:t>
            </a:r>
          </a:p>
          <a:p>
            <a:pPr marL="1138237" lvl="3" indent="-342900">
              <a:spcBef>
                <a:spcPts val="0"/>
              </a:spcBef>
              <a:spcAft>
                <a:spcPts val="300"/>
              </a:spcAft>
              <a:buClr>
                <a:srgbClr val="BF2F8F"/>
              </a:buClr>
              <a:buSzPct val="100000"/>
              <a:buFont typeface="Arial" panose="020B0604020202020204" pitchFamily="34" charset="0"/>
              <a:buChar char="•"/>
            </a:pPr>
            <a:r>
              <a:rPr lang="en-US" sz="1500" dirty="0" smtClean="0"/>
              <a:t>Rate of Progression</a:t>
            </a:r>
            <a:endParaRPr lang="en-US" sz="1500" dirty="0"/>
          </a:p>
          <a:p>
            <a:pPr marL="800100" lvl="2" indent="-342900">
              <a:spcBef>
                <a:spcPts val="0"/>
              </a:spcBef>
              <a:spcAft>
                <a:spcPts val="300"/>
              </a:spcAft>
              <a:buClr>
                <a:srgbClr val="BF2F8F"/>
              </a:buClr>
              <a:buSzPct val="100000"/>
              <a:buFont typeface="Arial" panose="020B0604020202020204" pitchFamily="34" charset="0"/>
              <a:buChar char="•"/>
            </a:pPr>
            <a:r>
              <a:rPr lang="en-US" sz="1500" dirty="0"/>
              <a:t>Students not enrolled in an eligible program (see other slide on this topic)</a:t>
            </a:r>
          </a:p>
          <a:p>
            <a:pPr marL="800100" lvl="2" indent="-342900">
              <a:spcBef>
                <a:spcPts val="0"/>
              </a:spcBef>
              <a:spcAft>
                <a:spcPts val="300"/>
              </a:spcAft>
              <a:buClr>
                <a:srgbClr val="BF2F8F"/>
              </a:buClr>
              <a:buSzPct val="100000"/>
              <a:buFont typeface="Arial" panose="020B0604020202020204" pitchFamily="34" charset="0"/>
              <a:buChar char="•"/>
            </a:pPr>
            <a:r>
              <a:rPr lang="en-US" sz="1500" dirty="0"/>
              <a:t>Excessive credit balances held by schools &amp; Lack of Proper Authorization to Retain Credit Balance (see other slide on this topic)</a:t>
            </a:r>
          </a:p>
          <a:p>
            <a:pPr marL="1143000" lvl="4">
              <a:spcBef>
                <a:spcPts val="0"/>
              </a:spcBef>
              <a:spcAft>
                <a:spcPts val="300"/>
              </a:spcAft>
              <a:buClr>
                <a:srgbClr val="BF2F8F"/>
              </a:buClr>
              <a:buSzPct val="100000"/>
              <a:buFont typeface="Arial" panose="020B0604020202020204" pitchFamily="34" charset="0"/>
              <a:buChar char="•"/>
            </a:pPr>
            <a:r>
              <a:rPr lang="en-US" sz="1500" dirty="0"/>
              <a:t>Concern with students enrolling in school for T4 funds and then dropping</a:t>
            </a:r>
          </a:p>
          <a:p>
            <a:pPr marL="915988" lvl="1">
              <a:spcBef>
                <a:spcPts val="0"/>
              </a:spcBef>
              <a:buClr>
                <a:srgbClr val="BF2F8F"/>
              </a:buClr>
              <a:buFont typeface="Arial" panose="020B0604020202020204" pitchFamily="34" charset="0"/>
              <a:buChar char="•"/>
            </a:pPr>
            <a:endParaRPr lang="en-US" sz="2400" dirty="0"/>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441928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a:t>Recent and Anticipated Enforcement Activity: </a:t>
            </a:r>
            <a:r>
              <a:rPr lang="en-US" sz="2800" dirty="0"/>
              <a:t>Beyond The Top 10 Lists – cont’d</a:t>
            </a:r>
            <a:endParaRPr lang="en-US" dirty="0">
              <a:solidFill>
                <a:srgbClr val="FF0000"/>
              </a:solidFill>
            </a:endParaRPr>
          </a:p>
        </p:txBody>
      </p:sp>
      <p:sp>
        <p:nvSpPr>
          <p:cNvPr id="3" name="Content Placeholder 2"/>
          <p:cNvSpPr txBox="1">
            <a:spLocks/>
          </p:cNvSpPr>
          <p:nvPr/>
        </p:nvSpPr>
        <p:spPr>
          <a:xfrm>
            <a:off x="457200" y="1752600"/>
            <a:ext cx="8229600" cy="4191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600"/>
              </a:lnSpc>
              <a:spcBef>
                <a:spcPts val="0"/>
              </a:spcBef>
              <a:spcAft>
                <a:spcPts val="600"/>
              </a:spcAft>
              <a:buClr>
                <a:srgbClr val="BF2F8F"/>
              </a:buClr>
            </a:pPr>
            <a:r>
              <a:rPr lang="en-US" sz="2000" dirty="0"/>
              <a:t>HEA and regulations permit discharge of loans based on an institutional act or omission that would give rise to a student claim vs. the institution under state </a:t>
            </a:r>
            <a:r>
              <a:rPr lang="en-US" sz="2000" dirty="0" smtClean="0"/>
              <a:t>law</a:t>
            </a:r>
            <a:endParaRPr lang="en-US" sz="2000" dirty="0"/>
          </a:p>
          <a:p>
            <a:pPr>
              <a:lnSpc>
                <a:spcPts val="2600"/>
              </a:lnSpc>
              <a:spcBef>
                <a:spcPts val="0"/>
              </a:spcBef>
              <a:spcAft>
                <a:spcPts val="600"/>
              </a:spcAft>
              <a:buClr>
                <a:srgbClr val="BF2F8F"/>
              </a:buClr>
            </a:pPr>
            <a:r>
              <a:rPr lang="en-US" sz="2000" dirty="0"/>
              <a:t>Regulations permit ED to require the institution to pay ED for loan </a:t>
            </a:r>
            <a:r>
              <a:rPr lang="en-US" sz="2000" dirty="0" smtClean="0"/>
              <a:t>discharges under certain circumstances</a:t>
            </a:r>
            <a:endParaRPr lang="en-US" sz="2000" dirty="0"/>
          </a:p>
          <a:p>
            <a:pPr>
              <a:lnSpc>
                <a:spcPts val="2600"/>
              </a:lnSpc>
              <a:spcBef>
                <a:spcPts val="0"/>
              </a:spcBef>
              <a:spcAft>
                <a:spcPts val="600"/>
              </a:spcAft>
              <a:buClr>
                <a:srgbClr val="BF2F8F"/>
              </a:buClr>
            </a:pPr>
            <a:r>
              <a:rPr lang="en-US" sz="2000" dirty="0"/>
              <a:t>Surge in student claims in 2015-2016 following many years of </a:t>
            </a:r>
            <a:r>
              <a:rPr lang="en-US" sz="2000" dirty="0" smtClean="0"/>
              <a:t>inactivity</a:t>
            </a:r>
            <a:endParaRPr lang="en-US" sz="2000" dirty="0"/>
          </a:p>
          <a:p>
            <a:pPr>
              <a:lnSpc>
                <a:spcPts val="2600"/>
              </a:lnSpc>
              <a:spcBef>
                <a:spcPts val="0"/>
              </a:spcBef>
              <a:spcAft>
                <a:spcPts val="600"/>
              </a:spcAft>
              <a:buClr>
                <a:srgbClr val="BF2F8F"/>
              </a:buClr>
            </a:pPr>
            <a:r>
              <a:rPr lang="en-US" sz="2000" dirty="0"/>
              <a:t>As of March 2016, $42M in borrower defense relief to over 2K borrowers and $90M in closed school claims to nearly 7K borrowers. </a:t>
            </a:r>
            <a:r>
              <a:rPr lang="en-US" sz="2000" dirty="0" smtClean="0"/>
              <a:t> </a:t>
            </a:r>
          </a:p>
          <a:p>
            <a:pPr>
              <a:lnSpc>
                <a:spcPts val="2600"/>
              </a:lnSpc>
              <a:spcBef>
                <a:spcPts val="0"/>
              </a:spcBef>
              <a:spcAft>
                <a:spcPts val="600"/>
              </a:spcAft>
              <a:buClr>
                <a:srgbClr val="BF2F8F"/>
              </a:buClr>
            </a:pPr>
            <a:r>
              <a:rPr lang="en-US" sz="2000" dirty="0" smtClean="0"/>
              <a:t>Nearly </a:t>
            </a:r>
            <a:r>
              <a:rPr lang="en-US" sz="2000" dirty="0"/>
              <a:t>9K borrowers with open BD claims pending.  ED reaching out to other borrowers</a:t>
            </a:r>
            <a:r>
              <a:rPr lang="en-US" sz="2000" dirty="0" smtClean="0"/>
              <a:t>.</a:t>
            </a:r>
            <a:endParaRPr lang="en-US" sz="2000" dirty="0"/>
          </a:p>
          <a:p>
            <a:pPr>
              <a:lnSpc>
                <a:spcPts val="2600"/>
              </a:lnSpc>
              <a:spcBef>
                <a:spcPts val="0"/>
              </a:spcBef>
              <a:spcAft>
                <a:spcPts val="600"/>
              </a:spcAft>
              <a:buClr>
                <a:srgbClr val="BF2F8F"/>
              </a:buClr>
            </a:pPr>
            <a:r>
              <a:rPr lang="en-US" sz="2000" dirty="0"/>
              <a:t>ED seeking to expand current requirement via extensive proposed rules.</a:t>
            </a:r>
          </a:p>
        </p:txBody>
      </p:sp>
      <p:sp>
        <p:nvSpPr>
          <p:cNvPr id="4" name="TextBox 3"/>
          <p:cNvSpPr txBox="1"/>
          <p:nvPr/>
        </p:nvSpPr>
        <p:spPr>
          <a:xfrm>
            <a:off x="457200" y="1295400"/>
            <a:ext cx="6705600" cy="461665"/>
          </a:xfrm>
          <a:prstGeom prst="rect">
            <a:avLst/>
          </a:prstGeom>
          <a:noFill/>
        </p:spPr>
        <p:txBody>
          <a:bodyPr wrap="square" rtlCol="0">
            <a:spAutoFit/>
          </a:bodyPr>
          <a:lstStyle/>
          <a:p>
            <a:r>
              <a:rPr lang="en-US" sz="2400" dirty="0" smtClean="0">
                <a:latin typeface="+mn-lt"/>
              </a:rPr>
              <a:t>Borrower </a:t>
            </a:r>
            <a:r>
              <a:rPr lang="en-US" sz="2400" dirty="0">
                <a:latin typeface="+mn-lt"/>
              </a:rPr>
              <a:t>Defense To </a:t>
            </a:r>
            <a:r>
              <a:rPr lang="en-US" sz="2400" dirty="0" smtClean="0">
                <a:latin typeface="+mn-lt"/>
              </a:rPr>
              <a:t>Repayment</a:t>
            </a:r>
            <a:endParaRPr lang="en-US" sz="2400" dirty="0">
              <a:latin typeface="+mn-lt"/>
            </a:endParaRPr>
          </a:p>
        </p:txBody>
      </p:sp>
      <p:sp>
        <p:nvSpPr>
          <p:cNvPr id="5" name="Footer Placeholder 4"/>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4284589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a:t>Recent and Anticipated Enforcement Activity</a:t>
            </a:r>
            <a:r>
              <a:rPr lang="en-US" dirty="0" smtClean="0"/>
              <a:t>:</a:t>
            </a:r>
            <a:r>
              <a:rPr lang="en-US" sz="2800" dirty="0"/>
              <a:t> Beyond The Top 10 Lists – cont’d</a:t>
            </a:r>
            <a:endParaRPr lang="en-US" dirty="0">
              <a:solidFill>
                <a:srgbClr val="FF0000"/>
              </a:solidFill>
            </a:endParaRPr>
          </a:p>
        </p:txBody>
      </p:sp>
      <p:sp>
        <p:nvSpPr>
          <p:cNvPr id="3" name="Content Placeholder 2"/>
          <p:cNvSpPr txBox="1">
            <a:spLocks/>
          </p:cNvSpPr>
          <p:nvPr/>
        </p:nvSpPr>
        <p:spPr>
          <a:xfrm>
            <a:off x="457200" y="1143000"/>
            <a:ext cx="8229600" cy="53187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900"/>
              </a:lnSpc>
              <a:spcBef>
                <a:spcPts val="0"/>
              </a:spcBef>
              <a:spcAft>
                <a:spcPts val="600"/>
              </a:spcAft>
              <a:buClr>
                <a:srgbClr val="BF2F8F"/>
              </a:buClr>
              <a:buNone/>
            </a:pPr>
            <a:r>
              <a:rPr lang="en-US" sz="2000" dirty="0"/>
              <a:t>Borrower Defense To </a:t>
            </a:r>
            <a:r>
              <a:rPr lang="en-US" sz="2000" dirty="0" smtClean="0"/>
              <a:t>Repayment – cont’d</a:t>
            </a:r>
            <a:endParaRPr lang="en-US" sz="2000" dirty="0"/>
          </a:p>
          <a:p>
            <a:pPr lvl="1">
              <a:lnSpc>
                <a:spcPts val="1900"/>
              </a:lnSpc>
              <a:spcBef>
                <a:spcPts val="0"/>
              </a:spcBef>
              <a:buClr>
                <a:srgbClr val="BF2F8F"/>
              </a:buClr>
              <a:buFont typeface="Arial" panose="020B0604020202020204" pitchFamily="34" charset="0"/>
              <a:buChar char="•"/>
            </a:pPr>
            <a:r>
              <a:rPr lang="en-US" sz="1800" dirty="0" smtClean="0"/>
              <a:t>Federal Standard:  Whether </a:t>
            </a:r>
            <a:r>
              <a:rPr lang="en-US" sz="1800" dirty="0"/>
              <a:t>to establish a new standard for the purpose of determining whether a borrower can establish a defense to repayment on a loan based on an act of omission of a </a:t>
            </a:r>
            <a:r>
              <a:rPr lang="en-US" sz="1800" dirty="0" smtClean="0"/>
              <a:t>school </a:t>
            </a:r>
          </a:p>
          <a:p>
            <a:pPr lvl="2">
              <a:lnSpc>
                <a:spcPts val="1900"/>
              </a:lnSpc>
              <a:spcBef>
                <a:spcPts val="0"/>
              </a:spcBef>
              <a:buClr>
                <a:srgbClr val="BF2F8F"/>
              </a:buClr>
              <a:buSzPct val="100000"/>
              <a:buFont typeface="Arial" panose="020B0604020202020204" pitchFamily="34" charset="0"/>
              <a:buChar char="•"/>
            </a:pPr>
            <a:r>
              <a:rPr lang="en-US" sz="1700" dirty="0"/>
              <a:t>685.206 – loans disbursed prior to 7/1/07</a:t>
            </a:r>
          </a:p>
          <a:p>
            <a:pPr lvl="2">
              <a:lnSpc>
                <a:spcPts val="1900"/>
              </a:lnSpc>
              <a:spcBef>
                <a:spcPts val="0"/>
              </a:spcBef>
              <a:buClr>
                <a:srgbClr val="BF2F8F"/>
              </a:buClr>
              <a:buSzPct val="100000"/>
              <a:buFont typeface="Arial" panose="020B0604020202020204" pitchFamily="34" charset="0"/>
              <a:buChar char="•"/>
            </a:pPr>
            <a:r>
              <a:rPr lang="en-US" sz="1700" dirty="0"/>
              <a:t>685.222 – loans disbursed on or after 7/1/07</a:t>
            </a:r>
          </a:p>
          <a:p>
            <a:pPr lvl="3">
              <a:lnSpc>
                <a:spcPts val="1900"/>
              </a:lnSpc>
              <a:spcBef>
                <a:spcPts val="0"/>
              </a:spcBef>
              <a:buClr>
                <a:srgbClr val="BF2F8F"/>
              </a:buClr>
              <a:buFont typeface="Arial" panose="020B0604020202020204" pitchFamily="34" charset="0"/>
              <a:buChar char="•"/>
            </a:pPr>
            <a:r>
              <a:rPr lang="en-US" sz="1600" dirty="0"/>
              <a:t>Judgement against the school</a:t>
            </a:r>
          </a:p>
          <a:p>
            <a:pPr lvl="3">
              <a:lnSpc>
                <a:spcPts val="1900"/>
              </a:lnSpc>
              <a:spcBef>
                <a:spcPts val="0"/>
              </a:spcBef>
              <a:buClr>
                <a:srgbClr val="BF2F8F"/>
              </a:buClr>
              <a:buFont typeface="Arial" panose="020B0604020202020204" pitchFamily="34" charset="0"/>
              <a:buChar char="•"/>
            </a:pPr>
            <a:r>
              <a:rPr lang="en-US" sz="1600" dirty="0"/>
              <a:t>Breach of contract by the school</a:t>
            </a:r>
          </a:p>
          <a:p>
            <a:pPr lvl="3">
              <a:lnSpc>
                <a:spcPts val="1900"/>
              </a:lnSpc>
              <a:spcBef>
                <a:spcPts val="0"/>
              </a:spcBef>
              <a:buClr>
                <a:srgbClr val="BF2F8F"/>
              </a:buClr>
              <a:buFont typeface="Arial" panose="020B0604020202020204" pitchFamily="34" charset="0"/>
              <a:buChar char="•"/>
            </a:pPr>
            <a:r>
              <a:rPr lang="en-US" sz="1600" dirty="0"/>
              <a:t>Substantial misrepresentation by the school (or any of its representatives or persons with whom it has an agreement to provide educational programs or to provide marketing, advertising, recruiting, or admissions </a:t>
            </a:r>
            <a:r>
              <a:rPr lang="en-US" sz="1600" dirty="0" smtClean="0"/>
              <a:t>services)</a:t>
            </a:r>
          </a:p>
          <a:p>
            <a:pPr lvl="1">
              <a:lnSpc>
                <a:spcPts val="1900"/>
              </a:lnSpc>
              <a:spcBef>
                <a:spcPts val="0"/>
              </a:spcBef>
              <a:buClr>
                <a:srgbClr val="BF2F8F"/>
              </a:buClr>
              <a:buFont typeface="Arial" panose="020B0604020202020204" pitchFamily="34" charset="0"/>
              <a:buChar char="•"/>
            </a:pPr>
            <a:r>
              <a:rPr lang="en-US" sz="1800" dirty="0" smtClean="0"/>
              <a:t>Process:  Developing </a:t>
            </a:r>
            <a:r>
              <a:rPr lang="en-US" sz="1800" dirty="0"/>
              <a:t>a regulatory framework for the process of submitting, reviewing, and determining the veracity of borrower defense to repayment </a:t>
            </a:r>
            <a:r>
              <a:rPr lang="en-US" sz="1800" dirty="0" smtClean="0"/>
              <a:t>claims</a:t>
            </a:r>
            <a:endParaRPr lang="en-US" sz="1800" dirty="0"/>
          </a:p>
          <a:p>
            <a:pPr lvl="2">
              <a:lnSpc>
                <a:spcPts val="1900"/>
              </a:lnSpc>
              <a:spcBef>
                <a:spcPts val="0"/>
              </a:spcBef>
              <a:buClr>
                <a:srgbClr val="BF2F8F"/>
              </a:buClr>
              <a:buFont typeface="Arial" panose="020B0604020202020204" pitchFamily="34" charset="0"/>
              <a:buChar char="•"/>
            </a:pPr>
            <a:r>
              <a:rPr lang="en-US" sz="1700" dirty="0" smtClean="0"/>
              <a:t>Detailed rules for proceedings to collect from the school the amount of relief resulting from a borrower defense claim,</a:t>
            </a:r>
          </a:p>
          <a:p>
            <a:pPr lvl="2">
              <a:lnSpc>
                <a:spcPts val="1900"/>
              </a:lnSpc>
              <a:spcBef>
                <a:spcPts val="0"/>
              </a:spcBef>
              <a:buClr>
                <a:srgbClr val="BF2F8F"/>
              </a:buClr>
              <a:buFont typeface="Arial" panose="020B0604020202020204" pitchFamily="34" charset="0"/>
              <a:buChar char="•"/>
            </a:pPr>
            <a:r>
              <a:rPr lang="en-US" sz="1700" dirty="0"/>
              <a:t>P</a:t>
            </a:r>
            <a:r>
              <a:rPr lang="en-US" sz="1700" dirty="0" smtClean="0"/>
              <a:t>rocedures for group borrower defense claims,</a:t>
            </a:r>
          </a:p>
          <a:p>
            <a:pPr lvl="2">
              <a:lnSpc>
                <a:spcPts val="1900"/>
              </a:lnSpc>
              <a:spcBef>
                <a:spcPts val="0"/>
              </a:spcBef>
              <a:buClr>
                <a:srgbClr val="BF2F8F"/>
              </a:buClr>
              <a:buFont typeface="Arial" panose="020B0604020202020204" pitchFamily="34" charset="0"/>
              <a:buChar char="•"/>
            </a:pPr>
            <a:r>
              <a:rPr lang="en-US" sz="1700" dirty="0" smtClean="0"/>
              <a:t>Procedures for school participation in proceedings </a:t>
            </a:r>
          </a:p>
          <a:p>
            <a:pPr lvl="1">
              <a:lnSpc>
                <a:spcPts val="1900"/>
              </a:lnSpc>
              <a:spcBef>
                <a:spcPts val="0"/>
              </a:spcBef>
              <a:buClr>
                <a:srgbClr val="BF2F8F"/>
              </a:buClr>
              <a:buFont typeface="Arial" panose="020B0604020202020204" pitchFamily="34" charset="0"/>
              <a:buChar char="•"/>
            </a:pPr>
            <a:r>
              <a:rPr lang="en-US" sz="1800" dirty="0" smtClean="0"/>
              <a:t>False Certification:  Update </a:t>
            </a:r>
            <a:r>
              <a:rPr lang="en-US" sz="1800" dirty="0"/>
              <a:t>and expand the existing categories of false certification </a:t>
            </a:r>
            <a:r>
              <a:rPr lang="en-US" sz="1800" dirty="0" smtClean="0"/>
              <a:t>discharges – e.g., falsifications related to high school diplomas or graduation status)</a:t>
            </a:r>
          </a:p>
          <a:p>
            <a:pPr lvl="1"/>
            <a:endParaRPr lang="en-US" sz="1000" dirty="0">
              <a:solidFill>
                <a:srgbClr val="FF0000"/>
              </a:solidFill>
            </a:endParaRPr>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1033472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Recent and Anticipated Enforcement Activity: </a:t>
            </a:r>
            <a:r>
              <a:rPr lang="en-US" sz="2800" dirty="0"/>
              <a:t>Beyond The Top 10 Lists – cont’d</a:t>
            </a:r>
            <a:endParaRPr lang="en-US" dirty="0">
              <a:solidFill>
                <a:srgbClr val="FF0000"/>
              </a:solidFill>
            </a:endParaRPr>
          </a:p>
        </p:txBody>
      </p:sp>
      <p:sp>
        <p:nvSpPr>
          <p:cNvPr id="3" name="Content Placeholder 2"/>
          <p:cNvSpPr txBox="1">
            <a:spLocks/>
          </p:cNvSpPr>
          <p:nvPr/>
        </p:nvSpPr>
        <p:spPr>
          <a:xfrm>
            <a:off x="457200" y="1295400"/>
            <a:ext cx="8229600" cy="47853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BF2F8F"/>
              </a:buClr>
              <a:buNone/>
            </a:pPr>
            <a:r>
              <a:rPr lang="en-US" sz="2000" dirty="0" smtClean="0"/>
              <a:t>Borrower Defense To Repayment – cont’d</a:t>
            </a:r>
            <a:endParaRPr lang="en-US" sz="2000" dirty="0"/>
          </a:p>
          <a:p>
            <a:pPr lvl="1">
              <a:buClr>
                <a:srgbClr val="BF2F8F"/>
              </a:buClr>
              <a:buFont typeface="Arial" panose="020B0604020202020204" pitchFamily="34" charset="0"/>
              <a:buChar char="•"/>
            </a:pPr>
            <a:r>
              <a:rPr lang="en-US" sz="2000" dirty="0"/>
              <a:t>Proposed expansion of financial responsibility rules and letter of credit triggers</a:t>
            </a:r>
          </a:p>
          <a:p>
            <a:pPr lvl="2">
              <a:buClr>
                <a:srgbClr val="BF2F8F"/>
              </a:buClr>
              <a:buFont typeface="Arial" panose="020B0604020202020204" pitchFamily="34" charset="0"/>
              <a:buChar char="•"/>
            </a:pPr>
            <a:r>
              <a:rPr lang="en-US" sz="2000" dirty="0"/>
              <a:t>Letter of credit required for triggering events including:</a:t>
            </a:r>
          </a:p>
          <a:p>
            <a:pPr lvl="3">
              <a:lnSpc>
                <a:spcPts val="1900"/>
              </a:lnSpc>
              <a:spcBef>
                <a:spcPts val="300"/>
              </a:spcBef>
              <a:buClr>
                <a:srgbClr val="BF2F8F"/>
              </a:buClr>
              <a:buFont typeface="Arial" panose="020B0604020202020204" pitchFamily="34" charset="0"/>
              <a:buChar char="•"/>
            </a:pPr>
            <a:r>
              <a:rPr lang="en-US" sz="1800" dirty="0"/>
              <a:t>L</a:t>
            </a:r>
            <a:r>
              <a:rPr lang="en-US" sz="1800" dirty="0" smtClean="0"/>
              <a:t>iabilities above threshold for </a:t>
            </a:r>
            <a:r>
              <a:rPr lang="en-US" sz="1800" dirty="0"/>
              <a:t>borrower defense claims (or 10% of current assets if lower)</a:t>
            </a:r>
          </a:p>
          <a:p>
            <a:pPr lvl="3">
              <a:lnSpc>
                <a:spcPts val="1900"/>
              </a:lnSpc>
              <a:spcBef>
                <a:spcPts val="300"/>
              </a:spcBef>
              <a:buClr>
                <a:srgbClr val="BF2F8F"/>
              </a:buClr>
              <a:buFont typeface="Arial" panose="020B0604020202020204" pitchFamily="34" charset="0"/>
              <a:buChar char="•"/>
            </a:pPr>
            <a:r>
              <a:rPr lang="en-US" sz="1800" dirty="0" smtClean="0"/>
              <a:t>Liabilities above threshold from </a:t>
            </a:r>
            <a:r>
              <a:rPr lang="en-US" sz="1800" dirty="0"/>
              <a:t>audit, investigation or lawsuit (or 10% of current assets if lower)</a:t>
            </a:r>
          </a:p>
          <a:p>
            <a:pPr lvl="3">
              <a:lnSpc>
                <a:spcPts val="1900"/>
              </a:lnSpc>
              <a:spcBef>
                <a:spcPts val="300"/>
              </a:spcBef>
              <a:buClr>
                <a:srgbClr val="BF2F8F"/>
              </a:buClr>
              <a:buFont typeface="Arial" panose="020B0604020202020204" pitchFamily="34" charset="0"/>
              <a:buChar char="•"/>
            </a:pPr>
            <a:r>
              <a:rPr lang="en-US" sz="1800" dirty="0"/>
              <a:t>Potential sanctions in suit by federal, state or other oversight entity exceed 10% of current assets</a:t>
            </a:r>
          </a:p>
          <a:p>
            <a:pPr lvl="3">
              <a:lnSpc>
                <a:spcPts val="1900"/>
              </a:lnSpc>
              <a:spcBef>
                <a:spcPts val="300"/>
              </a:spcBef>
              <a:buClr>
                <a:srgbClr val="BF2F8F"/>
              </a:buClr>
              <a:buFont typeface="Arial" panose="020B0604020202020204" pitchFamily="34" charset="0"/>
              <a:buChar char="•"/>
            </a:pPr>
            <a:r>
              <a:rPr lang="en-US" sz="1800" dirty="0" smtClean="0"/>
              <a:t>Required </a:t>
            </a:r>
            <a:r>
              <a:rPr lang="en-US" sz="1800" dirty="0"/>
              <a:t>to submit teach out plan by accreditor</a:t>
            </a:r>
          </a:p>
          <a:p>
            <a:pPr lvl="3">
              <a:lnSpc>
                <a:spcPts val="1900"/>
              </a:lnSpc>
              <a:spcBef>
                <a:spcPts val="300"/>
              </a:spcBef>
              <a:buClr>
                <a:srgbClr val="BF2F8F"/>
              </a:buClr>
              <a:buFont typeface="Arial" panose="020B0604020202020204" pitchFamily="34" charset="0"/>
              <a:buChar char="•"/>
            </a:pPr>
            <a:r>
              <a:rPr lang="en-US" sz="1800" dirty="0"/>
              <a:t>Probation or show cause order or similar accreditation status</a:t>
            </a:r>
          </a:p>
          <a:p>
            <a:pPr lvl="3">
              <a:lnSpc>
                <a:spcPts val="1900"/>
              </a:lnSpc>
              <a:spcBef>
                <a:spcPts val="300"/>
              </a:spcBef>
              <a:buClr>
                <a:srgbClr val="BF2F8F"/>
              </a:buClr>
              <a:buFont typeface="Arial" panose="020B0604020202020204" pitchFamily="34" charset="0"/>
              <a:buChar char="•"/>
            </a:pPr>
            <a:r>
              <a:rPr lang="en-US" sz="1800" dirty="0"/>
              <a:t>Violated loan agreement (or failed to make payment for 120 days) to largest secured creditor</a:t>
            </a:r>
          </a:p>
          <a:p>
            <a:pPr lvl="3">
              <a:lnSpc>
                <a:spcPts val="1900"/>
              </a:lnSpc>
              <a:spcBef>
                <a:spcPts val="300"/>
              </a:spcBef>
              <a:buClr>
                <a:srgbClr val="BF2F8F"/>
              </a:buClr>
              <a:buFont typeface="Arial" panose="020B0604020202020204" pitchFamily="34" charset="0"/>
              <a:buChar char="•"/>
            </a:pPr>
            <a:r>
              <a:rPr lang="en-US" sz="1800" dirty="0"/>
              <a:t>90/10 over for one </a:t>
            </a:r>
            <a:r>
              <a:rPr lang="en-US" sz="1800" dirty="0" smtClean="0"/>
              <a:t>year</a:t>
            </a:r>
            <a:endParaRPr lang="en-US" sz="1800" dirty="0"/>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2821356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a:t>Recent and Anticipated Enforcement Activity: </a:t>
            </a:r>
            <a:r>
              <a:rPr lang="en-US" sz="2800" dirty="0"/>
              <a:t>Beyond The Top 10 Lists – cont’d</a:t>
            </a:r>
            <a:endParaRPr lang="en-US" dirty="0">
              <a:solidFill>
                <a:srgbClr val="FF0000"/>
              </a:solidFill>
            </a:endParaRPr>
          </a:p>
        </p:txBody>
      </p:sp>
      <p:sp>
        <p:nvSpPr>
          <p:cNvPr id="3" name="Content Placeholder 2"/>
          <p:cNvSpPr txBox="1">
            <a:spLocks/>
          </p:cNvSpPr>
          <p:nvPr/>
        </p:nvSpPr>
        <p:spPr>
          <a:xfrm>
            <a:off x="457200" y="1190625"/>
            <a:ext cx="8229600" cy="525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000"/>
              </a:lnSpc>
              <a:spcBef>
                <a:spcPts val="0"/>
              </a:spcBef>
              <a:spcAft>
                <a:spcPts val="600"/>
              </a:spcAft>
              <a:buClr>
                <a:srgbClr val="BF2F8F"/>
              </a:buClr>
            </a:pPr>
            <a:r>
              <a:rPr lang="en-US" sz="2400" dirty="0" smtClean="0"/>
              <a:t>Borrower </a:t>
            </a:r>
            <a:r>
              <a:rPr lang="en-US" sz="2400" dirty="0"/>
              <a:t>Defense To Repayment – </a:t>
            </a:r>
            <a:r>
              <a:rPr lang="en-US" sz="2400" dirty="0" smtClean="0"/>
              <a:t>cont’d</a:t>
            </a:r>
            <a:endParaRPr lang="en-US" sz="2400" dirty="0"/>
          </a:p>
          <a:p>
            <a:pPr marL="1371600" lvl="2" indent="-457200">
              <a:lnSpc>
                <a:spcPts val="2000"/>
              </a:lnSpc>
              <a:spcBef>
                <a:spcPts val="0"/>
              </a:spcBef>
              <a:spcAft>
                <a:spcPts val="0"/>
              </a:spcAft>
              <a:buClr>
                <a:srgbClr val="BF2F8F"/>
              </a:buClr>
              <a:buFont typeface="Arial" panose="020B0604020202020204" pitchFamily="34" charset="0"/>
              <a:buChar char="•"/>
            </a:pPr>
            <a:r>
              <a:rPr lang="en-US" sz="2000" dirty="0"/>
              <a:t>Proposed expansion of financial responsibility rules and letter of credit triggers</a:t>
            </a:r>
          </a:p>
          <a:p>
            <a:pPr lvl="3">
              <a:lnSpc>
                <a:spcPts val="2000"/>
              </a:lnSpc>
              <a:spcBef>
                <a:spcPts val="0"/>
              </a:spcBef>
              <a:spcAft>
                <a:spcPts val="0"/>
              </a:spcAft>
              <a:buClr>
                <a:srgbClr val="BF2F8F"/>
              </a:buClr>
              <a:buFont typeface="Arial" panose="020B0604020202020204" pitchFamily="34" charset="0"/>
              <a:buChar char="•"/>
            </a:pPr>
            <a:r>
              <a:rPr lang="en-US" sz="1800" dirty="0"/>
              <a:t>Letter of credit required for triggering events including (continued):</a:t>
            </a:r>
          </a:p>
          <a:p>
            <a:pPr lvl="4">
              <a:lnSpc>
                <a:spcPts val="2000"/>
              </a:lnSpc>
              <a:spcBef>
                <a:spcPts val="0"/>
              </a:spcBef>
              <a:spcAft>
                <a:spcPts val="0"/>
              </a:spcAft>
              <a:buClr>
                <a:srgbClr val="BF2F8F"/>
              </a:buClr>
              <a:buFont typeface="Arial" panose="020B0604020202020204" pitchFamily="34" charset="0"/>
              <a:buChar char="•"/>
            </a:pPr>
            <a:r>
              <a:rPr lang="en-US" sz="1800" dirty="0"/>
              <a:t>CDRs at 30 or more percent for two most recent rates</a:t>
            </a:r>
          </a:p>
          <a:p>
            <a:pPr lvl="4">
              <a:lnSpc>
                <a:spcPts val="2000"/>
              </a:lnSpc>
              <a:spcBef>
                <a:spcPts val="0"/>
              </a:spcBef>
              <a:spcAft>
                <a:spcPts val="0"/>
              </a:spcAft>
              <a:buClr>
                <a:srgbClr val="BF2F8F"/>
              </a:buClr>
              <a:buFont typeface="Arial" panose="020B0604020202020204" pitchFamily="34" charset="0"/>
              <a:buChar char="•"/>
            </a:pPr>
            <a:r>
              <a:rPr lang="en-US" sz="1800" dirty="0"/>
              <a:t>SEC triggers for publicly-traded company</a:t>
            </a:r>
          </a:p>
          <a:p>
            <a:pPr lvl="4">
              <a:lnSpc>
                <a:spcPts val="2000"/>
              </a:lnSpc>
              <a:spcBef>
                <a:spcPts val="0"/>
              </a:spcBef>
              <a:spcAft>
                <a:spcPts val="0"/>
              </a:spcAft>
              <a:buClr>
                <a:srgbClr val="BF2F8F"/>
              </a:buClr>
              <a:buFont typeface="Arial" panose="020B0604020202020204" pitchFamily="34" charset="0"/>
              <a:buChar char="•"/>
            </a:pPr>
            <a:r>
              <a:rPr lang="en-US" sz="1800" dirty="0"/>
              <a:t>50% of students enrolled in GE programs that fail or are in the zone</a:t>
            </a:r>
          </a:p>
          <a:p>
            <a:pPr lvl="4">
              <a:lnSpc>
                <a:spcPts val="2000"/>
              </a:lnSpc>
              <a:spcBef>
                <a:spcPts val="0"/>
              </a:spcBef>
              <a:spcAft>
                <a:spcPts val="0"/>
              </a:spcAft>
              <a:buClr>
                <a:srgbClr val="BF2F8F"/>
              </a:buClr>
              <a:buFont typeface="Arial" panose="020B0604020202020204" pitchFamily="34" charset="0"/>
              <a:buChar char="•"/>
            </a:pPr>
            <a:r>
              <a:rPr lang="en-US" sz="1800" dirty="0"/>
              <a:t>Withdrawal of owner equity if composite score below 1.5</a:t>
            </a:r>
          </a:p>
          <a:p>
            <a:pPr lvl="4">
              <a:lnSpc>
                <a:spcPts val="2000"/>
              </a:lnSpc>
              <a:spcBef>
                <a:spcPts val="0"/>
              </a:spcBef>
              <a:spcAft>
                <a:spcPts val="0"/>
              </a:spcAft>
              <a:buClr>
                <a:srgbClr val="BF2F8F"/>
              </a:buClr>
              <a:buFont typeface="Arial" panose="020B0604020202020204" pitchFamily="34" charset="0"/>
              <a:buChar char="•"/>
            </a:pPr>
            <a:r>
              <a:rPr lang="en-US" sz="1800" dirty="0"/>
              <a:t>Other events that ED determines are reasonably likely to have a material adverse effect on financial condition.  For example:</a:t>
            </a:r>
          </a:p>
          <a:p>
            <a:pPr lvl="5">
              <a:lnSpc>
                <a:spcPts val="2000"/>
              </a:lnSpc>
              <a:spcBef>
                <a:spcPts val="0"/>
              </a:spcBef>
              <a:buClr>
                <a:srgbClr val="BF2F8F"/>
              </a:buClr>
            </a:pPr>
            <a:r>
              <a:rPr lang="en-US" sz="1800" dirty="0"/>
              <a:t>significant fluctuation in DL or Pell, </a:t>
            </a:r>
          </a:p>
          <a:p>
            <a:pPr lvl="5">
              <a:lnSpc>
                <a:spcPts val="2000"/>
              </a:lnSpc>
              <a:spcBef>
                <a:spcPts val="0"/>
              </a:spcBef>
              <a:buClr>
                <a:srgbClr val="BF2F8F"/>
              </a:buClr>
            </a:pPr>
            <a:r>
              <a:rPr lang="en-US" sz="1800" dirty="0"/>
              <a:t>failing state agency requirements, </a:t>
            </a:r>
          </a:p>
          <a:p>
            <a:pPr lvl="5">
              <a:lnSpc>
                <a:spcPts val="2000"/>
              </a:lnSpc>
              <a:spcBef>
                <a:spcPts val="0"/>
              </a:spcBef>
              <a:buClr>
                <a:srgbClr val="BF2F8F"/>
              </a:buClr>
            </a:pPr>
            <a:r>
              <a:rPr lang="en-US" sz="1800" dirty="0"/>
              <a:t>fail ED financial stress test, </a:t>
            </a:r>
          </a:p>
          <a:p>
            <a:pPr lvl="5">
              <a:lnSpc>
                <a:spcPts val="2000"/>
              </a:lnSpc>
              <a:spcBef>
                <a:spcPts val="0"/>
              </a:spcBef>
              <a:buClr>
                <a:srgbClr val="BF2F8F"/>
              </a:buClr>
            </a:pPr>
            <a:r>
              <a:rPr lang="en-US" sz="1800" dirty="0"/>
              <a:t>non-investment grade bond or credit rating</a:t>
            </a:r>
          </a:p>
          <a:p>
            <a:pPr lvl="5">
              <a:lnSpc>
                <a:spcPts val="2000"/>
              </a:lnSpc>
              <a:spcBef>
                <a:spcPts val="0"/>
              </a:spcBef>
              <a:buClr>
                <a:srgbClr val="BF2F8F"/>
              </a:buClr>
            </a:pPr>
            <a:r>
              <a:rPr lang="en-US" sz="1800" dirty="0"/>
              <a:t>high annual dropout rates</a:t>
            </a:r>
          </a:p>
          <a:p>
            <a:pPr lvl="2">
              <a:lnSpc>
                <a:spcPts val="2000"/>
              </a:lnSpc>
              <a:spcBef>
                <a:spcPts val="0"/>
              </a:spcBef>
              <a:spcAft>
                <a:spcPts val="0"/>
              </a:spcAft>
              <a:buClr>
                <a:srgbClr val="BF2F8F"/>
              </a:buClr>
              <a:buFont typeface="Arial" panose="020B0604020202020204" pitchFamily="34" charset="0"/>
              <a:buChar char="•"/>
            </a:pPr>
            <a:r>
              <a:rPr lang="en-US" sz="2000" dirty="0" smtClean="0"/>
              <a:t>Reporting requirements for trigger events</a:t>
            </a:r>
          </a:p>
          <a:p>
            <a:pPr lvl="2">
              <a:lnSpc>
                <a:spcPts val="2000"/>
              </a:lnSpc>
              <a:spcBef>
                <a:spcPts val="0"/>
              </a:spcBef>
              <a:spcAft>
                <a:spcPts val="0"/>
              </a:spcAft>
              <a:buClr>
                <a:srgbClr val="BF2F8F"/>
              </a:buClr>
              <a:buFont typeface="Arial" panose="020B0604020202020204" pitchFamily="34" charset="0"/>
              <a:buChar char="•"/>
            </a:pPr>
            <a:r>
              <a:rPr lang="en-US" sz="2000" dirty="0" smtClean="0"/>
              <a:t>Student warnings re:  LOCs and re loan repayment rates less than zero</a:t>
            </a:r>
          </a:p>
          <a:p>
            <a:pPr lvl="2">
              <a:lnSpc>
                <a:spcPts val="2000"/>
              </a:lnSpc>
              <a:spcBef>
                <a:spcPts val="0"/>
              </a:spcBef>
              <a:spcAft>
                <a:spcPts val="0"/>
              </a:spcAft>
              <a:buClr>
                <a:srgbClr val="BF2F8F"/>
              </a:buClr>
              <a:buFont typeface="Arial" panose="020B0604020202020204" pitchFamily="34" charset="0"/>
              <a:buChar char="•"/>
            </a:pPr>
            <a:r>
              <a:rPr lang="en-US" sz="2000" dirty="0"/>
              <a:t>Limits on mandatory arbitration</a:t>
            </a:r>
          </a:p>
          <a:p>
            <a:pPr lvl="2"/>
            <a:endParaRPr lang="en-US" sz="1600" dirty="0" smtClean="0"/>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17856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003399"/>
                </a:solidFill>
              </a:rPr>
              <a:t>Recent and Anticipated Enforcement </a:t>
            </a:r>
            <a:r>
              <a:rPr lang="en-US" sz="3200" dirty="0"/>
              <a:t>Trends – cont’d</a:t>
            </a:r>
            <a:endParaRPr lang="en-US" sz="3200" dirty="0">
              <a:solidFill>
                <a:srgbClr val="003399"/>
              </a:solidFill>
            </a:endParaRPr>
          </a:p>
        </p:txBody>
      </p:sp>
      <p:sp>
        <p:nvSpPr>
          <p:cNvPr id="3" name="Content Placeholder 2"/>
          <p:cNvSpPr txBox="1">
            <a:spLocks/>
          </p:cNvSpPr>
          <p:nvPr/>
        </p:nvSpPr>
        <p:spPr>
          <a:xfrm>
            <a:off x="228600" y="1447800"/>
            <a:ext cx="8610600" cy="4648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9713" lvl="1" indent="0">
              <a:spcBef>
                <a:spcPts val="0"/>
              </a:spcBef>
              <a:spcAft>
                <a:spcPts val="1200"/>
              </a:spcAft>
              <a:buClr>
                <a:srgbClr val="BF2F8F"/>
              </a:buClr>
              <a:buNone/>
              <a:defRPr/>
            </a:pPr>
            <a:r>
              <a:rPr lang="en-US" sz="2400" dirty="0" smtClean="0"/>
              <a:t>Proposed Risk Factors for Mandatory or Risk-Based Program Reviews (from proposed legislation, </a:t>
            </a:r>
            <a:r>
              <a:rPr lang="en-US" sz="2400" u="sng" dirty="0"/>
              <a:t>not</a:t>
            </a:r>
            <a:r>
              <a:rPr lang="en-US" sz="2400" dirty="0"/>
              <a:t> </a:t>
            </a:r>
            <a:r>
              <a:rPr lang="en-US" sz="2400" dirty="0" smtClean="0"/>
              <a:t>law)</a:t>
            </a:r>
          </a:p>
          <a:p>
            <a:pPr marL="571500">
              <a:spcBef>
                <a:spcPts val="0"/>
              </a:spcBef>
              <a:spcAft>
                <a:spcPts val="600"/>
              </a:spcAft>
              <a:buClr>
                <a:srgbClr val="BF2F8F"/>
              </a:buClr>
              <a:defRPr/>
            </a:pPr>
            <a:r>
              <a:rPr lang="en-US" sz="2000" dirty="0"/>
              <a:t>Top 1% of Student Complaints</a:t>
            </a:r>
          </a:p>
          <a:p>
            <a:pPr marL="571500">
              <a:spcBef>
                <a:spcPts val="0"/>
              </a:spcBef>
              <a:spcAft>
                <a:spcPts val="600"/>
              </a:spcAft>
              <a:buClr>
                <a:srgbClr val="BF2F8F"/>
              </a:buClr>
              <a:defRPr/>
            </a:pPr>
            <a:r>
              <a:rPr lang="en-US" sz="2000" dirty="0"/>
              <a:t>Top 1% of Low Graduation Rates</a:t>
            </a:r>
          </a:p>
          <a:p>
            <a:pPr marL="571500">
              <a:spcBef>
                <a:spcPts val="0"/>
              </a:spcBef>
              <a:spcAft>
                <a:spcPts val="600"/>
              </a:spcAft>
              <a:buClr>
                <a:srgbClr val="BF2F8F"/>
              </a:buClr>
              <a:defRPr/>
            </a:pPr>
            <a:r>
              <a:rPr lang="en-US" sz="2000" dirty="0" smtClean="0"/>
              <a:t>Defaults</a:t>
            </a:r>
          </a:p>
          <a:p>
            <a:pPr marL="1143000" lvl="2" indent="-503238">
              <a:spcBef>
                <a:spcPts val="0"/>
              </a:spcBef>
              <a:spcAft>
                <a:spcPts val="600"/>
              </a:spcAft>
              <a:buClr>
                <a:srgbClr val="BF2F8F"/>
              </a:buClr>
              <a:buSzPct val="100000"/>
              <a:buFont typeface="Arial" panose="020B0604020202020204" pitchFamily="34" charset="0"/>
              <a:buChar char="•"/>
              <a:defRPr/>
            </a:pPr>
            <a:r>
              <a:rPr lang="en-US" sz="1800" dirty="0" smtClean="0"/>
              <a:t>15+% Unsub Recipients </a:t>
            </a:r>
            <a:r>
              <a:rPr lang="en-US" sz="1800" u="sng" dirty="0" smtClean="0"/>
              <a:t>and</a:t>
            </a:r>
            <a:r>
              <a:rPr lang="en-US" sz="1800" dirty="0" smtClean="0"/>
              <a:t> CDR = 2X the national average</a:t>
            </a:r>
          </a:p>
          <a:p>
            <a:pPr marL="1143000" lvl="2" indent="-503238">
              <a:spcBef>
                <a:spcPts val="0"/>
              </a:spcBef>
              <a:spcAft>
                <a:spcPts val="600"/>
              </a:spcAft>
              <a:buClr>
                <a:srgbClr val="BF2F8F"/>
              </a:buClr>
              <a:buSzPct val="100000"/>
              <a:buFont typeface="Arial" panose="020B0604020202020204" pitchFamily="34" charset="0"/>
              <a:buChar char="•"/>
              <a:defRPr/>
            </a:pPr>
            <a:r>
              <a:rPr lang="en-US" sz="1800" dirty="0" smtClean="0"/>
              <a:t>CDR greater than national average </a:t>
            </a:r>
            <a:r>
              <a:rPr lang="en-US" sz="1800" u="sng" dirty="0" smtClean="0"/>
              <a:t>and</a:t>
            </a:r>
            <a:r>
              <a:rPr lang="en-US" sz="1800" dirty="0" smtClean="0"/>
              <a:t> CDR dollar volume in highest 1%</a:t>
            </a:r>
          </a:p>
          <a:p>
            <a:pPr marL="1143000" lvl="2" indent="-503238">
              <a:spcBef>
                <a:spcPts val="0"/>
              </a:spcBef>
              <a:spcAft>
                <a:spcPts val="600"/>
              </a:spcAft>
              <a:buClr>
                <a:srgbClr val="BF2F8F"/>
              </a:buClr>
              <a:buSzPct val="100000"/>
              <a:buFont typeface="Arial" panose="020B0604020202020204" pitchFamily="34" charset="0"/>
              <a:buChar char="•"/>
              <a:defRPr/>
            </a:pPr>
            <a:r>
              <a:rPr lang="en-US" sz="1800" dirty="0"/>
              <a:t>Default Manipulation (Branching, Consolidation, Changes of </a:t>
            </a:r>
            <a:r>
              <a:rPr lang="en-US" sz="1800" dirty="0" smtClean="0"/>
              <a:t>Ownership, Serial </a:t>
            </a:r>
            <a:r>
              <a:rPr lang="en-US" sz="1800" dirty="0"/>
              <a:t>Forbearance)</a:t>
            </a:r>
          </a:p>
          <a:p>
            <a:pPr marL="1143000" lvl="2" indent="-503238">
              <a:spcBef>
                <a:spcPts val="0"/>
              </a:spcBef>
              <a:spcAft>
                <a:spcPts val="600"/>
              </a:spcAft>
              <a:buClr>
                <a:srgbClr val="BF2F8F"/>
              </a:buClr>
              <a:buSzPct val="100000"/>
              <a:buFont typeface="Arial" panose="020B0604020202020204" pitchFamily="34" charset="0"/>
              <a:buChar char="•"/>
              <a:defRPr/>
            </a:pPr>
            <a:r>
              <a:rPr lang="en-US" sz="1800" dirty="0"/>
              <a:t>Loan defaults increase by 50 percent or more</a:t>
            </a:r>
          </a:p>
          <a:p>
            <a:pPr indent="0">
              <a:spcBef>
                <a:spcPts val="1200"/>
              </a:spcBef>
              <a:buNone/>
              <a:defRPr/>
            </a:pPr>
            <a:endParaRPr lang="en-US" sz="1400" b="1" dirty="0" smtClean="0"/>
          </a:p>
          <a:p>
            <a:pPr indent="0">
              <a:spcBef>
                <a:spcPts val="1200"/>
              </a:spcBef>
              <a:buNone/>
              <a:defRPr/>
            </a:pPr>
            <a:r>
              <a:rPr lang="en-US" sz="1400" b="1" dirty="0" smtClean="0"/>
              <a:t>Source</a:t>
            </a:r>
            <a:r>
              <a:rPr lang="en-US" sz="1400" b="1" dirty="0"/>
              <a:t>:  </a:t>
            </a:r>
            <a:r>
              <a:rPr lang="en-US" sz="1400" dirty="0"/>
              <a:t>Students First Act of 2013 (S.406</a:t>
            </a:r>
            <a:r>
              <a:rPr lang="en-US" sz="1400" dirty="0" smtClean="0"/>
              <a:t>)</a:t>
            </a:r>
            <a:endParaRPr lang="en-US" sz="1400" dirty="0" smtClean="0">
              <a:solidFill>
                <a:srgbClr val="FF0000"/>
              </a:solidFill>
            </a:endParaRPr>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2123970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Recent and Anticipated Enforcement Activity: </a:t>
            </a:r>
            <a:r>
              <a:rPr lang="en-US" sz="2800" dirty="0"/>
              <a:t>Beyond The Top 10 Lists – cont’d</a:t>
            </a:r>
            <a:endParaRPr lang="en-US" sz="2800" dirty="0">
              <a:solidFill>
                <a:srgbClr val="BF2F8F"/>
              </a:solidFill>
              <a:latin typeface="Verdana" pitchFamily="34" charset="0"/>
              <a:ea typeface="Verdana" pitchFamily="34" charset="0"/>
              <a:cs typeface="Verdana" pitchFamily="34" charset="0"/>
            </a:endParaRPr>
          </a:p>
        </p:txBody>
      </p:sp>
      <p:sp>
        <p:nvSpPr>
          <p:cNvPr id="3" name="Content Placeholder 2"/>
          <p:cNvSpPr txBox="1">
            <a:spLocks/>
          </p:cNvSpPr>
          <p:nvPr/>
        </p:nvSpPr>
        <p:spPr>
          <a:xfrm>
            <a:off x="457200" y="1097280"/>
            <a:ext cx="8229600" cy="53035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450" indent="0">
              <a:lnSpc>
                <a:spcPts val="2200"/>
              </a:lnSpc>
              <a:spcBef>
                <a:spcPts val="0"/>
              </a:spcBef>
              <a:buFont typeface="Arial" pitchFamily="34" charset="0"/>
              <a:buNone/>
            </a:pPr>
            <a:r>
              <a:rPr lang="en-US" sz="2000" b="1" dirty="0" smtClean="0"/>
              <a:t>Earned F’s and Attendance Requirements @ Non-Attendance Taking Institutions</a:t>
            </a:r>
          </a:p>
          <a:p>
            <a:pPr>
              <a:lnSpc>
                <a:spcPts val="2200"/>
              </a:lnSpc>
              <a:spcBef>
                <a:spcPts val="0"/>
              </a:spcBef>
              <a:buClr>
                <a:srgbClr val="BF2F8F"/>
              </a:buClr>
            </a:pPr>
            <a:r>
              <a:rPr lang="en-US" sz="1900" dirty="0" smtClean="0"/>
              <a:t>Student treated as withdrawal if failure to complete at least one course during term</a:t>
            </a:r>
          </a:p>
          <a:p>
            <a:pPr>
              <a:lnSpc>
                <a:spcPts val="2200"/>
              </a:lnSpc>
              <a:spcBef>
                <a:spcPts val="0"/>
              </a:spcBef>
              <a:buClr>
                <a:srgbClr val="BF2F8F"/>
              </a:buClr>
            </a:pPr>
            <a:r>
              <a:rPr lang="en-US" sz="1900" dirty="0" smtClean="0"/>
              <a:t>Some non-attendance taking schools rely on F grades </a:t>
            </a:r>
            <a:r>
              <a:rPr lang="en-US" sz="1900" dirty="0"/>
              <a:t>(or other similar grades) </a:t>
            </a:r>
            <a:r>
              <a:rPr lang="en-US" sz="1900" dirty="0" smtClean="0"/>
              <a:t>as evidence of completion</a:t>
            </a:r>
          </a:p>
          <a:p>
            <a:pPr>
              <a:lnSpc>
                <a:spcPts val="2200"/>
              </a:lnSpc>
              <a:spcBef>
                <a:spcPts val="0"/>
              </a:spcBef>
              <a:buClr>
                <a:srgbClr val="BF2F8F"/>
              </a:buClr>
            </a:pPr>
            <a:r>
              <a:rPr lang="en-US" sz="1900" dirty="0" smtClean="0"/>
              <a:t>ED challenging F grades </a:t>
            </a:r>
            <a:r>
              <a:rPr lang="en-US" sz="1900" dirty="0"/>
              <a:t>(or other similar grades) </a:t>
            </a:r>
            <a:r>
              <a:rPr lang="en-US" sz="1900" dirty="0" smtClean="0"/>
              <a:t>as evidence of completion if they are not “earned F’s”</a:t>
            </a:r>
          </a:p>
          <a:p>
            <a:pPr>
              <a:lnSpc>
                <a:spcPts val="2200"/>
              </a:lnSpc>
              <a:spcBef>
                <a:spcPts val="0"/>
              </a:spcBef>
              <a:buClr>
                <a:srgbClr val="BF2F8F"/>
              </a:buClr>
            </a:pPr>
            <a:r>
              <a:rPr lang="en-US" sz="1900" dirty="0" smtClean="0"/>
              <a:t>Wide variety of grades from institution-to-institution</a:t>
            </a:r>
          </a:p>
          <a:p>
            <a:pPr>
              <a:lnSpc>
                <a:spcPts val="2200"/>
              </a:lnSpc>
              <a:spcBef>
                <a:spcPts val="0"/>
              </a:spcBef>
              <a:buClr>
                <a:srgbClr val="BF2F8F"/>
              </a:buClr>
            </a:pPr>
            <a:r>
              <a:rPr lang="en-US" sz="1900" dirty="0" smtClean="0"/>
              <a:t>Withdrawal date must be calculated if student did not complete course (midpoint, LDA)</a:t>
            </a:r>
          </a:p>
          <a:p>
            <a:pPr>
              <a:lnSpc>
                <a:spcPts val="2200"/>
              </a:lnSpc>
              <a:spcBef>
                <a:spcPts val="0"/>
              </a:spcBef>
              <a:buClr>
                <a:srgbClr val="BF2F8F"/>
              </a:buClr>
            </a:pPr>
            <a:r>
              <a:rPr lang="en-US" sz="1900" dirty="0" smtClean="0"/>
              <a:t>Total disallowance if no evidence of student attendance (34 CFR 668.21)</a:t>
            </a:r>
          </a:p>
          <a:p>
            <a:pPr>
              <a:lnSpc>
                <a:spcPts val="2200"/>
              </a:lnSpc>
              <a:spcBef>
                <a:spcPts val="0"/>
              </a:spcBef>
              <a:buClr>
                <a:srgbClr val="BF2F8F"/>
              </a:buClr>
            </a:pPr>
            <a:r>
              <a:rPr lang="en-US" sz="1900" dirty="0"/>
              <a:t>Potential difficulties collecting proof of attendance from instructors and/or other sources</a:t>
            </a:r>
            <a:endParaRPr lang="en-US" sz="1900" dirty="0" smtClean="0"/>
          </a:p>
          <a:p>
            <a:pPr>
              <a:lnSpc>
                <a:spcPts val="2200"/>
              </a:lnSpc>
              <a:spcBef>
                <a:spcPts val="0"/>
              </a:spcBef>
              <a:buClr>
                <a:srgbClr val="BF2F8F"/>
              </a:buClr>
            </a:pPr>
            <a:r>
              <a:rPr lang="en-US" sz="1900" dirty="0" smtClean="0"/>
              <a:t>Solutions</a:t>
            </a:r>
          </a:p>
          <a:p>
            <a:pPr lvl="1">
              <a:lnSpc>
                <a:spcPts val="1800"/>
              </a:lnSpc>
              <a:spcBef>
                <a:spcPts val="200"/>
              </a:spcBef>
              <a:buClr>
                <a:srgbClr val="BF2F8F"/>
              </a:buClr>
              <a:buFont typeface="Arial" panose="020B0604020202020204" pitchFamily="34" charset="0"/>
              <a:buChar char="•"/>
            </a:pPr>
            <a:r>
              <a:rPr lang="en-US" sz="1600" dirty="0" smtClean="0"/>
              <a:t>Review policies on failing grades, incompletes, and other grades</a:t>
            </a:r>
          </a:p>
          <a:p>
            <a:pPr lvl="1">
              <a:lnSpc>
                <a:spcPts val="1800"/>
              </a:lnSpc>
              <a:spcBef>
                <a:spcPts val="200"/>
              </a:spcBef>
              <a:buClr>
                <a:srgbClr val="BF2F8F"/>
              </a:buClr>
              <a:buFont typeface="Arial" panose="020B0604020202020204" pitchFamily="34" charset="0"/>
              <a:buChar char="•"/>
            </a:pPr>
            <a:r>
              <a:rPr lang="en-US" sz="1600" dirty="0" smtClean="0"/>
              <a:t>ED guidance on earned vs. unearned F’s</a:t>
            </a:r>
          </a:p>
          <a:p>
            <a:pPr lvl="1">
              <a:lnSpc>
                <a:spcPts val="1800"/>
              </a:lnSpc>
              <a:spcBef>
                <a:spcPts val="200"/>
              </a:spcBef>
              <a:buClr>
                <a:srgbClr val="BF2F8F"/>
              </a:buClr>
              <a:buFont typeface="Arial" panose="020B0604020202020204" pitchFamily="34" charset="0"/>
              <a:buChar char="•"/>
            </a:pPr>
            <a:r>
              <a:rPr lang="en-US" sz="1600" dirty="0"/>
              <a:t>Confirming that the institution and/or program is not required to take attendance under federal standards (34 CFR 668.22)</a:t>
            </a:r>
            <a:endParaRPr lang="en-US" sz="1600" dirty="0" smtClean="0"/>
          </a:p>
          <a:p>
            <a:endParaRPr lang="en-US" dirty="0"/>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1265970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a:bodyPr>
          <a:lstStyle/>
          <a:p>
            <a:r>
              <a:rPr lang="en-US" dirty="0"/>
              <a:t>Recent and Anticipated Enforcement Activity: </a:t>
            </a:r>
            <a:r>
              <a:rPr lang="en-US" sz="2800" dirty="0"/>
              <a:t>Beyond The Top 10 Lists – cont’d</a:t>
            </a:r>
            <a:endParaRPr lang="en-US" dirty="0">
              <a:ea typeface="Verdana" pitchFamily="34" charset="0"/>
              <a:cs typeface="Verdana" pitchFamily="34" charset="0"/>
            </a:endParaRPr>
          </a:p>
        </p:txBody>
      </p:sp>
      <p:sp>
        <p:nvSpPr>
          <p:cNvPr id="3" name="Content Placeholder 2"/>
          <p:cNvSpPr txBox="1">
            <a:spLocks/>
          </p:cNvSpPr>
          <p:nvPr/>
        </p:nvSpPr>
        <p:spPr>
          <a:xfrm>
            <a:off x="457200" y="1244600"/>
            <a:ext cx="8534400" cy="5308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800"/>
              </a:lnSpc>
              <a:spcBef>
                <a:spcPts val="0"/>
              </a:spcBef>
              <a:spcAft>
                <a:spcPts val="300"/>
              </a:spcAft>
              <a:buClr>
                <a:srgbClr val="BF2F8F"/>
              </a:buClr>
              <a:buNone/>
            </a:pPr>
            <a:r>
              <a:rPr lang="en-US" sz="2000" b="1" dirty="0" smtClean="0"/>
              <a:t>Incentive Compensation Rule</a:t>
            </a:r>
          </a:p>
          <a:p>
            <a:pPr lvl="1">
              <a:lnSpc>
                <a:spcPts val="2000"/>
              </a:lnSpc>
              <a:spcBef>
                <a:spcPts val="0"/>
              </a:spcBef>
              <a:spcAft>
                <a:spcPts val="200"/>
              </a:spcAft>
              <a:buClr>
                <a:srgbClr val="BF2F8F"/>
              </a:buClr>
              <a:buFont typeface="Arial" panose="020B0604020202020204" pitchFamily="34" charset="0"/>
              <a:buChar char="•"/>
            </a:pPr>
            <a:r>
              <a:rPr lang="en-US" sz="1750" dirty="0" smtClean="0"/>
              <a:t>Rule strengthened effective July 2011</a:t>
            </a:r>
          </a:p>
          <a:p>
            <a:pPr lvl="1">
              <a:lnSpc>
                <a:spcPts val="2000"/>
              </a:lnSpc>
              <a:spcBef>
                <a:spcPts val="0"/>
              </a:spcBef>
              <a:spcAft>
                <a:spcPts val="200"/>
              </a:spcAft>
              <a:buClr>
                <a:srgbClr val="BF2F8F"/>
              </a:buClr>
              <a:buFont typeface="Arial" panose="020B0604020202020204" pitchFamily="34" charset="0"/>
              <a:buChar char="•"/>
            </a:pPr>
            <a:r>
              <a:rPr lang="en-US" sz="1750" dirty="0" smtClean="0"/>
              <a:t>GAO:  </a:t>
            </a:r>
          </a:p>
          <a:p>
            <a:pPr lvl="2">
              <a:lnSpc>
                <a:spcPts val="1800"/>
              </a:lnSpc>
              <a:spcBef>
                <a:spcPts val="0"/>
              </a:spcBef>
              <a:spcAft>
                <a:spcPts val="0"/>
              </a:spcAft>
              <a:buClr>
                <a:srgbClr val="BF2F8F"/>
              </a:buClr>
              <a:buFont typeface="Arial" panose="020B0604020202020204" pitchFamily="34" charset="0"/>
              <a:buChar char="•"/>
            </a:pPr>
            <a:r>
              <a:rPr lang="en-US" sz="1600" dirty="0" smtClean="0"/>
              <a:t>program review and audit report data related to the incentive compensation rules for January 1998 through December 2009. </a:t>
            </a:r>
          </a:p>
          <a:p>
            <a:pPr lvl="2">
              <a:lnSpc>
                <a:spcPts val="1800"/>
              </a:lnSpc>
              <a:spcBef>
                <a:spcPts val="0"/>
              </a:spcBef>
              <a:spcAft>
                <a:spcPts val="0"/>
              </a:spcAft>
              <a:buClr>
                <a:srgbClr val="BF2F8F"/>
              </a:buClr>
              <a:buFont typeface="Arial" panose="020B0604020202020204" pitchFamily="34" charset="0"/>
              <a:buChar char="•"/>
            </a:pPr>
            <a:r>
              <a:rPr lang="en-US" sz="1600" dirty="0" smtClean="0"/>
              <a:t>For that period, GAO found that the Department reported incentive compensation violations by 32 schools. </a:t>
            </a:r>
          </a:p>
          <a:p>
            <a:pPr lvl="1">
              <a:lnSpc>
                <a:spcPts val="2000"/>
              </a:lnSpc>
              <a:spcBef>
                <a:spcPts val="0"/>
              </a:spcBef>
              <a:spcAft>
                <a:spcPts val="200"/>
              </a:spcAft>
              <a:buClr>
                <a:srgbClr val="BF2F8F"/>
              </a:buClr>
              <a:buFont typeface="Arial" panose="020B0604020202020204" pitchFamily="34" charset="0"/>
              <a:buChar char="•"/>
            </a:pPr>
            <a:r>
              <a:rPr lang="en-US" sz="1750" dirty="0" smtClean="0"/>
              <a:t>OIG</a:t>
            </a:r>
          </a:p>
          <a:p>
            <a:pPr lvl="2">
              <a:lnSpc>
                <a:spcPts val="1800"/>
              </a:lnSpc>
              <a:spcBef>
                <a:spcPts val="0"/>
              </a:spcBef>
              <a:spcAft>
                <a:spcPts val="0"/>
              </a:spcAft>
              <a:buClr>
                <a:srgbClr val="BF2F8F"/>
              </a:buClr>
              <a:buFont typeface="Arial" panose="020B0604020202020204" pitchFamily="34" charset="0"/>
              <a:buChar char="•"/>
            </a:pPr>
            <a:r>
              <a:rPr lang="en-US" sz="1600" dirty="0" smtClean="0"/>
              <a:t>Recent </a:t>
            </a:r>
            <a:r>
              <a:rPr lang="en-US" sz="1600" dirty="0"/>
              <a:t>OIG audit criticizing FSA enforcement</a:t>
            </a:r>
            <a:endParaRPr lang="en-US" sz="1600" dirty="0" smtClean="0"/>
          </a:p>
          <a:p>
            <a:pPr lvl="2">
              <a:lnSpc>
                <a:spcPts val="1800"/>
              </a:lnSpc>
              <a:spcBef>
                <a:spcPts val="0"/>
              </a:spcBef>
              <a:spcAft>
                <a:spcPts val="0"/>
              </a:spcAft>
              <a:buClr>
                <a:srgbClr val="BF2F8F"/>
              </a:buClr>
              <a:buFont typeface="Arial" panose="020B0604020202020204" pitchFamily="34" charset="0"/>
              <a:buChar char="•"/>
            </a:pPr>
            <a:r>
              <a:rPr lang="en-US" sz="1600" dirty="0"/>
              <a:t>OIG reference to application of rule to certain financial aid </a:t>
            </a:r>
            <a:r>
              <a:rPr lang="en-US" sz="1600" dirty="0" smtClean="0"/>
              <a:t>personnel</a:t>
            </a:r>
          </a:p>
          <a:p>
            <a:pPr lvl="1">
              <a:lnSpc>
                <a:spcPts val="2000"/>
              </a:lnSpc>
              <a:spcBef>
                <a:spcPts val="0"/>
              </a:spcBef>
              <a:spcAft>
                <a:spcPts val="200"/>
              </a:spcAft>
              <a:buClr>
                <a:srgbClr val="BF2F8F"/>
              </a:buClr>
              <a:buFont typeface="Arial" panose="020B0604020202020204" pitchFamily="34" charset="0"/>
              <a:buChar char="•"/>
            </a:pPr>
            <a:r>
              <a:rPr lang="en-US" sz="1750" dirty="0"/>
              <a:t>Applies to certain third party service providers and to their employees</a:t>
            </a:r>
          </a:p>
          <a:p>
            <a:pPr lvl="1">
              <a:lnSpc>
                <a:spcPts val="2000"/>
              </a:lnSpc>
              <a:spcBef>
                <a:spcPts val="0"/>
              </a:spcBef>
              <a:spcAft>
                <a:spcPts val="200"/>
              </a:spcAft>
              <a:buClr>
                <a:srgbClr val="BF2F8F"/>
              </a:buClr>
              <a:buFont typeface="Arial" panose="020B0604020202020204" pitchFamily="34" charset="0"/>
              <a:buChar char="•"/>
            </a:pPr>
            <a:r>
              <a:rPr lang="en-US" sz="1750" dirty="0" smtClean="0"/>
              <a:t>FSA commits to increasing enforcement efforts</a:t>
            </a:r>
          </a:p>
          <a:p>
            <a:pPr lvl="1">
              <a:lnSpc>
                <a:spcPts val="2000"/>
              </a:lnSpc>
              <a:spcBef>
                <a:spcPts val="0"/>
              </a:spcBef>
              <a:spcAft>
                <a:spcPts val="200"/>
              </a:spcAft>
              <a:buClr>
                <a:srgbClr val="BF2F8F"/>
              </a:buClr>
              <a:buFont typeface="Arial" panose="020B0604020202020204" pitchFamily="34" charset="0"/>
              <a:buChar char="•"/>
            </a:pPr>
            <a:r>
              <a:rPr lang="en-US" sz="1750" dirty="0"/>
              <a:t>In depth analysis of compensation practices</a:t>
            </a:r>
            <a:endParaRPr lang="en-US" sz="1750" dirty="0" smtClean="0"/>
          </a:p>
          <a:p>
            <a:pPr lvl="2">
              <a:lnSpc>
                <a:spcPts val="1800"/>
              </a:lnSpc>
              <a:spcBef>
                <a:spcPts val="0"/>
              </a:spcBef>
              <a:spcAft>
                <a:spcPts val="0"/>
              </a:spcAft>
              <a:buClr>
                <a:srgbClr val="BF2F8F"/>
              </a:buClr>
              <a:buFont typeface="Arial" panose="020B0604020202020204" pitchFamily="34" charset="0"/>
              <a:buChar char="•"/>
            </a:pPr>
            <a:r>
              <a:rPr lang="en-US" sz="1600" dirty="0" smtClean="0"/>
              <a:t>Review Policies and Procedures 		</a:t>
            </a:r>
          </a:p>
          <a:p>
            <a:pPr lvl="2">
              <a:lnSpc>
                <a:spcPts val="1800"/>
              </a:lnSpc>
              <a:spcBef>
                <a:spcPts val="0"/>
              </a:spcBef>
              <a:spcAft>
                <a:spcPts val="0"/>
              </a:spcAft>
              <a:buClr>
                <a:srgbClr val="BF2F8F"/>
              </a:buClr>
              <a:buFont typeface="Arial" panose="020B0604020202020204" pitchFamily="34" charset="0"/>
              <a:buChar char="•"/>
            </a:pPr>
            <a:r>
              <a:rPr lang="en-US" sz="1600" dirty="0" smtClean="0"/>
              <a:t>Interview School Employees 		</a:t>
            </a:r>
          </a:p>
          <a:p>
            <a:pPr lvl="2">
              <a:lnSpc>
                <a:spcPts val="1800"/>
              </a:lnSpc>
              <a:spcBef>
                <a:spcPts val="0"/>
              </a:spcBef>
              <a:spcAft>
                <a:spcPts val="0"/>
              </a:spcAft>
              <a:buClr>
                <a:srgbClr val="BF2F8F"/>
              </a:buClr>
              <a:buFont typeface="Arial" panose="020B0604020202020204" pitchFamily="34" charset="0"/>
              <a:buChar char="•"/>
            </a:pPr>
            <a:r>
              <a:rPr lang="en-US" sz="1600" dirty="0" smtClean="0"/>
              <a:t>Complete Incentive Compensation Worksheet 		</a:t>
            </a:r>
          </a:p>
          <a:p>
            <a:pPr lvl="2">
              <a:lnSpc>
                <a:spcPts val="1800"/>
              </a:lnSpc>
              <a:spcBef>
                <a:spcPts val="0"/>
              </a:spcBef>
              <a:spcAft>
                <a:spcPts val="0"/>
              </a:spcAft>
              <a:buClr>
                <a:srgbClr val="BF2F8F"/>
              </a:buClr>
              <a:buFont typeface="Arial" panose="020B0604020202020204" pitchFamily="34" charset="0"/>
              <a:buChar char="•"/>
            </a:pPr>
            <a:r>
              <a:rPr lang="en-US" sz="1600" dirty="0" smtClean="0"/>
              <a:t>Review Payroll History 		</a:t>
            </a:r>
          </a:p>
          <a:p>
            <a:pPr lvl="2">
              <a:lnSpc>
                <a:spcPts val="1800"/>
              </a:lnSpc>
              <a:spcBef>
                <a:spcPts val="0"/>
              </a:spcBef>
              <a:spcAft>
                <a:spcPts val="0"/>
              </a:spcAft>
              <a:buClr>
                <a:srgbClr val="BF2F8F"/>
              </a:buClr>
              <a:buFont typeface="Arial" panose="020B0604020202020204" pitchFamily="34" charset="0"/>
              <a:buChar char="•"/>
            </a:pPr>
            <a:r>
              <a:rPr lang="en-US" sz="1600" dirty="0" smtClean="0"/>
              <a:t>Review Personnel Files</a:t>
            </a:r>
          </a:p>
          <a:p>
            <a:pPr lvl="1">
              <a:lnSpc>
                <a:spcPts val="2000"/>
              </a:lnSpc>
              <a:spcBef>
                <a:spcPts val="0"/>
              </a:spcBef>
              <a:spcAft>
                <a:spcPts val="200"/>
              </a:spcAft>
              <a:buClr>
                <a:srgbClr val="BF2F8F"/>
              </a:buClr>
              <a:buFont typeface="Arial" panose="020B0604020202020204" pitchFamily="34" charset="0"/>
              <a:buChar char="•"/>
            </a:pPr>
            <a:r>
              <a:rPr lang="en-US" sz="1750" dirty="0" smtClean="0"/>
              <a:t>Elimination of prior policy of assessing fines – more aggressive pursuit of incentive compensation violations (fines vs disallowances/LST)</a:t>
            </a:r>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3298571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76200"/>
            <a:ext cx="8229600" cy="1066800"/>
          </a:xfrm>
        </p:spPr>
        <p:txBody>
          <a:bodyPr>
            <a:normAutofit/>
          </a:bodyPr>
          <a:lstStyle/>
          <a:p>
            <a:r>
              <a:rPr lang="en-US" dirty="0"/>
              <a:t>Recent and Anticipated Enforcement Activity: </a:t>
            </a:r>
            <a:r>
              <a:rPr lang="en-US" sz="2800" dirty="0"/>
              <a:t>Beyond The Top 10 Lists – cont’d</a:t>
            </a:r>
            <a:endParaRPr lang="en-US" dirty="0">
              <a:ea typeface="Verdana" pitchFamily="34" charset="0"/>
              <a:cs typeface="Verdana" pitchFamily="34" charset="0"/>
            </a:endParaRPr>
          </a:p>
        </p:txBody>
      </p:sp>
      <p:sp>
        <p:nvSpPr>
          <p:cNvPr id="3" name="Content Placeholder 2"/>
          <p:cNvSpPr txBox="1">
            <a:spLocks/>
          </p:cNvSpPr>
          <p:nvPr/>
        </p:nvSpPr>
        <p:spPr>
          <a:xfrm>
            <a:off x="381000" y="1244600"/>
            <a:ext cx="8534400" cy="5308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000"/>
              </a:lnSpc>
              <a:spcBef>
                <a:spcPts val="300"/>
              </a:spcBef>
              <a:spcAft>
                <a:spcPts val="300"/>
              </a:spcAft>
              <a:buClr>
                <a:srgbClr val="BF2F8F"/>
              </a:buClr>
              <a:buNone/>
            </a:pPr>
            <a:r>
              <a:rPr lang="en-US" sz="2400" b="1" dirty="0" smtClean="0"/>
              <a:t>Incentive Compensation Rule – cont’d</a:t>
            </a:r>
          </a:p>
          <a:p>
            <a:pPr lvl="1">
              <a:lnSpc>
                <a:spcPts val="2000"/>
              </a:lnSpc>
              <a:spcBef>
                <a:spcPts val="300"/>
              </a:spcBef>
              <a:spcAft>
                <a:spcPts val="300"/>
              </a:spcAft>
              <a:buClr>
                <a:srgbClr val="BF2F8F"/>
              </a:buClr>
              <a:buFont typeface="Arial" panose="020B0604020202020204" pitchFamily="34" charset="0"/>
              <a:buChar char="•"/>
            </a:pPr>
            <a:r>
              <a:rPr lang="en-US" sz="2200" dirty="0" smtClean="0"/>
              <a:t>New guidance on graduation-based compensation </a:t>
            </a:r>
            <a:endParaRPr lang="en-US" sz="2200" dirty="0"/>
          </a:p>
          <a:p>
            <a:pPr lvl="2">
              <a:lnSpc>
                <a:spcPts val="1800"/>
              </a:lnSpc>
              <a:spcBef>
                <a:spcPts val="600"/>
              </a:spcBef>
              <a:buClr>
                <a:srgbClr val="BF2F8F"/>
              </a:buClr>
              <a:buFont typeface="Arial" panose="020B0604020202020204" pitchFamily="34" charset="0"/>
              <a:buChar char="•"/>
            </a:pPr>
            <a:r>
              <a:rPr lang="en-US" sz="1800" dirty="0" smtClean="0"/>
              <a:t>November 27, 2015 Federal Register</a:t>
            </a:r>
          </a:p>
          <a:p>
            <a:pPr lvl="2">
              <a:lnSpc>
                <a:spcPts val="1800"/>
              </a:lnSpc>
              <a:spcBef>
                <a:spcPts val="600"/>
              </a:spcBef>
              <a:buClr>
                <a:srgbClr val="BF2F8F"/>
              </a:buClr>
              <a:buFont typeface="Arial" panose="020B0604020202020204" pitchFamily="34" charset="0"/>
              <a:buChar char="•"/>
            </a:pPr>
            <a:r>
              <a:rPr lang="en-US" sz="1800" dirty="0" smtClean="0"/>
              <a:t>“the </a:t>
            </a:r>
            <a:r>
              <a:rPr lang="en-US" sz="1800" dirty="0"/>
              <a:t>Department has reconsidered its interpretation and does not interpret the regulations to proscribe compensation for recruiters that is based upon students’ graduation from, or completion of, educational </a:t>
            </a:r>
            <a:r>
              <a:rPr lang="en-US" sz="1800" dirty="0" smtClean="0"/>
              <a:t>programs.”</a:t>
            </a:r>
          </a:p>
          <a:p>
            <a:pPr lvl="2">
              <a:lnSpc>
                <a:spcPts val="1800"/>
              </a:lnSpc>
              <a:spcBef>
                <a:spcPts val="600"/>
              </a:spcBef>
              <a:buClr>
                <a:srgbClr val="BF2F8F"/>
              </a:buClr>
              <a:buFont typeface="Arial" panose="020B0604020202020204" pitchFamily="34" charset="0"/>
              <a:buChar char="•"/>
            </a:pPr>
            <a:r>
              <a:rPr lang="en-US" sz="1800" dirty="0" smtClean="0"/>
              <a:t>the </a:t>
            </a:r>
            <a:r>
              <a:rPr lang="en-US" sz="1800" dirty="0"/>
              <a:t>Department reserves the right to take enforcement action against institutions if compensation labeled by an institution as graduation-based or completion based compensation is merely a guise for enrollment-based compensation, which is </a:t>
            </a:r>
            <a:r>
              <a:rPr lang="en-US" sz="1800" dirty="0" smtClean="0"/>
              <a:t>prohibited.</a:t>
            </a:r>
          </a:p>
          <a:p>
            <a:pPr lvl="2">
              <a:lnSpc>
                <a:spcPts val="1800"/>
              </a:lnSpc>
              <a:spcBef>
                <a:spcPts val="600"/>
              </a:spcBef>
              <a:buClr>
                <a:srgbClr val="BF2F8F"/>
              </a:buClr>
              <a:buFont typeface="Arial" panose="020B0604020202020204" pitchFamily="34" charset="0"/>
              <a:buChar char="•"/>
            </a:pPr>
            <a:r>
              <a:rPr lang="en-US" sz="1800" dirty="0" smtClean="0"/>
              <a:t>Compensation </a:t>
            </a:r>
            <a:r>
              <a:rPr lang="en-US" sz="1800" dirty="0"/>
              <a:t>that is based upon success in securing enrollments, even if one or more other permissible factors are also considered, remains prohibited</a:t>
            </a:r>
            <a:r>
              <a:rPr lang="en-US" sz="1800" dirty="0" smtClean="0"/>
              <a:t>.</a:t>
            </a:r>
          </a:p>
          <a:p>
            <a:pPr lvl="1">
              <a:lnSpc>
                <a:spcPts val="2000"/>
              </a:lnSpc>
              <a:spcBef>
                <a:spcPts val="300"/>
              </a:spcBef>
              <a:spcAft>
                <a:spcPts val="300"/>
              </a:spcAft>
              <a:buClr>
                <a:srgbClr val="BF2F8F"/>
              </a:buClr>
              <a:buFont typeface="Arial" panose="020B0604020202020204" pitchFamily="34" charset="0"/>
              <a:buChar char="•"/>
            </a:pPr>
            <a:r>
              <a:rPr lang="en-US" sz="2200" dirty="0" smtClean="0"/>
              <a:t>Solutions:</a:t>
            </a:r>
          </a:p>
          <a:p>
            <a:pPr lvl="2">
              <a:lnSpc>
                <a:spcPts val="2000"/>
              </a:lnSpc>
              <a:spcBef>
                <a:spcPts val="0"/>
              </a:spcBef>
              <a:buClr>
                <a:srgbClr val="BF2F8F"/>
              </a:buClr>
              <a:buFont typeface="Arial" panose="020B0604020202020204" pitchFamily="34" charset="0"/>
              <a:buChar char="•"/>
            </a:pPr>
            <a:r>
              <a:rPr lang="en-US" sz="1800" dirty="0"/>
              <a:t>Compensation Policies </a:t>
            </a:r>
          </a:p>
          <a:p>
            <a:pPr lvl="2">
              <a:lnSpc>
                <a:spcPts val="2000"/>
              </a:lnSpc>
              <a:spcBef>
                <a:spcPts val="0"/>
              </a:spcBef>
              <a:buClr>
                <a:srgbClr val="BF2F8F"/>
              </a:buClr>
              <a:buFont typeface="Arial" panose="020B0604020202020204" pitchFamily="34" charset="0"/>
              <a:buChar char="•"/>
            </a:pPr>
            <a:r>
              <a:rPr lang="en-US" sz="1800" dirty="0"/>
              <a:t>Internal auditing of policy implementation</a:t>
            </a:r>
          </a:p>
          <a:p>
            <a:pPr lvl="2">
              <a:lnSpc>
                <a:spcPts val="2000"/>
              </a:lnSpc>
              <a:spcBef>
                <a:spcPts val="0"/>
              </a:spcBef>
              <a:buClr>
                <a:srgbClr val="BF2F8F"/>
              </a:buClr>
              <a:buFont typeface="Arial" panose="020B0604020202020204" pitchFamily="34" charset="0"/>
              <a:buChar char="•"/>
            </a:pPr>
            <a:r>
              <a:rPr lang="en-US" sz="1800" dirty="0"/>
              <a:t>Personnel files</a:t>
            </a:r>
          </a:p>
          <a:p>
            <a:pPr lvl="2">
              <a:lnSpc>
                <a:spcPts val="2000"/>
              </a:lnSpc>
              <a:spcBef>
                <a:spcPts val="0"/>
              </a:spcBef>
              <a:buClr>
                <a:srgbClr val="BF2F8F"/>
              </a:buClr>
              <a:buFont typeface="Arial" panose="020B0604020202020204" pitchFamily="34" charset="0"/>
              <a:buChar char="•"/>
            </a:pPr>
            <a:r>
              <a:rPr lang="en-US" sz="1800" dirty="0"/>
              <a:t>Contracts with service providers</a:t>
            </a:r>
          </a:p>
          <a:p>
            <a:pPr lvl="2">
              <a:lnSpc>
                <a:spcPts val="2000"/>
              </a:lnSpc>
              <a:spcBef>
                <a:spcPts val="0"/>
              </a:spcBef>
              <a:buClr>
                <a:srgbClr val="BF2F8F"/>
              </a:buClr>
              <a:buFont typeface="Arial" panose="020B0604020202020204" pitchFamily="34" charset="0"/>
              <a:buChar char="•"/>
            </a:pPr>
            <a:r>
              <a:rPr lang="en-US" sz="1800" dirty="0"/>
              <a:t>Financial aid personnel</a:t>
            </a:r>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2710050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Autofit/>
          </a:bodyPr>
          <a:lstStyle/>
          <a:p>
            <a:r>
              <a:rPr lang="en-US" dirty="0"/>
              <a:t>Recent and Anticipated Enforcement Activity: </a:t>
            </a:r>
            <a:r>
              <a:rPr lang="en-US" sz="2800" dirty="0"/>
              <a:t>Beyond The Top 10 Lists – cont’d</a:t>
            </a:r>
            <a:endParaRPr lang="en-US" sz="2800" dirty="0">
              <a:ea typeface="Verdana" pitchFamily="34" charset="0"/>
              <a:cs typeface="Verdana" pitchFamily="34" charset="0"/>
            </a:endParaRPr>
          </a:p>
        </p:txBody>
      </p:sp>
      <p:sp>
        <p:nvSpPr>
          <p:cNvPr id="3" name="Content Placeholder 2"/>
          <p:cNvSpPr txBox="1">
            <a:spLocks/>
          </p:cNvSpPr>
          <p:nvPr/>
        </p:nvSpPr>
        <p:spPr>
          <a:xfrm>
            <a:off x="457200" y="1152525"/>
            <a:ext cx="8610600" cy="50901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600"/>
              </a:lnSpc>
              <a:spcBef>
                <a:spcPts val="200"/>
              </a:spcBef>
              <a:spcAft>
                <a:spcPts val="300"/>
              </a:spcAft>
              <a:buClr>
                <a:srgbClr val="BF2F8F"/>
              </a:buClr>
              <a:buNone/>
            </a:pPr>
            <a:r>
              <a:rPr lang="en-US" sz="2000" b="1" dirty="0" smtClean="0"/>
              <a:t>Third-party servicers </a:t>
            </a:r>
          </a:p>
          <a:p>
            <a:pPr lvl="1">
              <a:lnSpc>
                <a:spcPts val="1600"/>
              </a:lnSpc>
              <a:spcBef>
                <a:spcPts val="200"/>
              </a:spcBef>
              <a:buClr>
                <a:srgbClr val="BF2F8F"/>
              </a:buClr>
              <a:buFont typeface="Arial" panose="020B0604020202020204" pitchFamily="34" charset="0"/>
              <a:buChar char="•"/>
            </a:pPr>
            <a:r>
              <a:rPr lang="en-US" sz="1600" dirty="0" smtClean="0"/>
              <a:t>Outsourcing and </a:t>
            </a:r>
            <a:r>
              <a:rPr lang="en-US" sz="1600" dirty="0"/>
              <a:t>i</a:t>
            </a:r>
            <a:r>
              <a:rPr lang="en-US" sz="1600" dirty="0" smtClean="0"/>
              <a:t>ncreased institutional reliance on service providers</a:t>
            </a:r>
          </a:p>
          <a:p>
            <a:pPr lvl="1">
              <a:lnSpc>
                <a:spcPts val="1600"/>
              </a:lnSpc>
              <a:spcBef>
                <a:spcPts val="200"/>
              </a:spcBef>
              <a:buClr>
                <a:srgbClr val="BF2F8F"/>
              </a:buClr>
              <a:buFont typeface="Arial" panose="020B0604020202020204" pitchFamily="34" charset="0"/>
              <a:buChar char="•"/>
            </a:pPr>
            <a:r>
              <a:rPr lang="en-US" sz="1600" dirty="0" smtClean="0"/>
              <a:t>Default prevention and loan counseling, document processing, financial literacy, platforms for tracking student data or furnishing student services</a:t>
            </a:r>
          </a:p>
          <a:p>
            <a:pPr lvl="1">
              <a:lnSpc>
                <a:spcPts val="1600"/>
              </a:lnSpc>
              <a:spcBef>
                <a:spcPts val="200"/>
              </a:spcBef>
              <a:buClr>
                <a:srgbClr val="BF2F8F"/>
              </a:buClr>
              <a:buFont typeface="Arial" panose="020B0604020202020204" pitchFamily="34" charset="0"/>
              <a:buChar char="•"/>
            </a:pPr>
            <a:r>
              <a:rPr lang="en-US" sz="1600" dirty="0" smtClean="0"/>
              <a:t>ED regulates certain third party servicers</a:t>
            </a:r>
          </a:p>
          <a:p>
            <a:pPr lvl="1">
              <a:lnSpc>
                <a:spcPts val="1600"/>
              </a:lnSpc>
              <a:spcBef>
                <a:spcPts val="200"/>
              </a:spcBef>
              <a:buClr>
                <a:srgbClr val="BF2F8F"/>
              </a:buClr>
              <a:buFont typeface="Arial" panose="020B0604020202020204" pitchFamily="34" charset="0"/>
              <a:buChar char="•"/>
            </a:pPr>
            <a:r>
              <a:rPr lang="en-US" sz="1600" dirty="0" smtClean="0"/>
              <a:t>Ambiguity over who is and is not a third-party servicer</a:t>
            </a:r>
          </a:p>
          <a:p>
            <a:pPr lvl="1">
              <a:lnSpc>
                <a:spcPts val="1600"/>
              </a:lnSpc>
              <a:spcBef>
                <a:spcPts val="200"/>
              </a:spcBef>
              <a:buClr>
                <a:srgbClr val="BF2F8F"/>
              </a:buClr>
              <a:buFont typeface="Arial" panose="020B0604020202020204" pitchFamily="34" charset="0"/>
              <a:buChar char="•"/>
            </a:pPr>
            <a:r>
              <a:rPr lang="en-US" sz="1600" dirty="0" smtClean="0"/>
              <a:t>ED stepping up monitoring and enforcement of laws applying to third party servicers</a:t>
            </a:r>
          </a:p>
          <a:p>
            <a:pPr lvl="1">
              <a:lnSpc>
                <a:spcPts val="1600"/>
              </a:lnSpc>
              <a:spcBef>
                <a:spcPts val="200"/>
              </a:spcBef>
              <a:buClr>
                <a:srgbClr val="BF2F8F"/>
              </a:buClr>
              <a:buFont typeface="Arial" panose="020B0604020202020204" pitchFamily="34" charset="0"/>
              <a:buChar char="•"/>
            </a:pPr>
            <a:r>
              <a:rPr lang="en-US" sz="1600" dirty="0" smtClean="0"/>
              <a:t>Institutions required to report servicers to ED and to conform contracts to legal requirements</a:t>
            </a:r>
          </a:p>
          <a:p>
            <a:pPr lvl="1">
              <a:lnSpc>
                <a:spcPts val="1600"/>
              </a:lnSpc>
              <a:spcBef>
                <a:spcPts val="200"/>
              </a:spcBef>
              <a:buClr>
                <a:srgbClr val="BF2F8F"/>
              </a:buClr>
              <a:buFont typeface="Arial" panose="020B0604020202020204" pitchFamily="34" charset="0"/>
              <a:buChar char="•"/>
            </a:pPr>
            <a:r>
              <a:rPr lang="en-US" sz="1600" dirty="0" smtClean="0"/>
              <a:t>Servicers required to submit audits to ED and to comply with certain legal requirements</a:t>
            </a:r>
          </a:p>
          <a:p>
            <a:pPr lvl="1">
              <a:lnSpc>
                <a:spcPts val="1600"/>
              </a:lnSpc>
              <a:spcBef>
                <a:spcPts val="200"/>
              </a:spcBef>
              <a:buClr>
                <a:srgbClr val="BF2F8F"/>
              </a:buClr>
              <a:buFont typeface="Arial" panose="020B0604020202020204" pitchFamily="34" charset="0"/>
              <a:buChar char="•"/>
            </a:pPr>
            <a:r>
              <a:rPr lang="en-US" sz="1600" dirty="0" smtClean="0"/>
              <a:t>Over 1400 servicers reported to ED</a:t>
            </a:r>
          </a:p>
          <a:p>
            <a:pPr lvl="1">
              <a:lnSpc>
                <a:spcPts val="1600"/>
              </a:lnSpc>
              <a:spcBef>
                <a:spcPts val="200"/>
              </a:spcBef>
              <a:buClr>
                <a:srgbClr val="BF2F8F"/>
              </a:buClr>
              <a:buFont typeface="Arial" panose="020B0604020202020204" pitchFamily="34" charset="0"/>
              <a:buChar char="•"/>
            </a:pPr>
            <a:r>
              <a:rPr lang="en-US" sz="1600" dirty="0" smtClean="0"/>
              <a:t>New third-party servicer group within ED:  audits of third party servicers</a:t>
            </a:r>
          </a:p>
          <a:p>
            <a:pPr lvl="1">
              <a:lnSpc>
                <a:spcPts val="1600"/>
              </a:lnSpc>
              <a:spcBef>
                <a:spcPts val="200"/>
              </a:spcBef>
              <a:buClr>
                <a:srgbClr val="BF2F8F"/>
              </a:buClr>
              <a:buFont typeface="Arial" panose="020B0604020202020204" pitchFamily="34" charset="0"/>
              <a:buChar char="•"/>
            </a:pPr>
            <a:r>
              <a:rPr lang="en-US" sz="1600" dirty="0" smtClean="0"/>
              <a:t>Dear Colleague Letter GEN-15-01</a:t>
            </a:r>
          </a:p>
          <a:p>
            <a:pPr lvl="1">
              <a:lnSpc>
                <a:spcPts val="1600"/>
              </a:lnSpc>
              <a:spcBef>
                <a:spcPts val="200"/>
              </a:spcBef>
              <a:buClr>
                <a:srgbClr val="BF2F8F"/>
              </a:buClr>
              <a:buFont typeface="Arial" panose="020B0604020202020204" pitchFamily="34" charset="0"/>
              <a:buChar char="•"/>
            </a:pPr>
            <a:r>
              <a:rPr lang="en-US" sz="1600" dirty="0" smtClean="0"/>
              <a:t>Incentive Compensation Rule</a:t>
            </a:r>
          </a:p>
          <a:p>
            <a:pPr lvl="1">
              <a:lnSpc>
                <a:spcPts val="1600"/>
              </a:lnSpc>
              <a:spcBef>
                <a:spcPts val="200"/>
              </a:spcBef>
              <a:buClr>
                <a:srgbClr val="BF2F8F"/>
              </a:buClr>
              <a:buFont typeface="Arial" panose="020B0604020202020204" pitchFamily="34" charset="0"/>
              <a:buChar char="•"/>
            </a:pPr>
            <a:r>
              <a:rPr lang="en-US" sz="1600" dirty="0" smtClean="0"/>
              <a:t>Legal restrictions on use of PII (see, e.g., Dear </a:t>
            </a:r>
            <a:r>
              <a:rPr lang="en-US" sz="1600" dirty="0"/>
              <a:t>Colleague Letter GEN-15-18:  obligations of institutions and third-party servicers to protect </a:t>
            </a:r>
            <a:r>
              <a:rPr lang="en-US" sz="1600" dirty="0" smtClean="0"/>
              <a:t>PII)</a:t>
            </a:r>
            <a:endParaRPr lang="en-US" sz="1600" dirty="0"/>
          </a:p>
          <a:p>
            <a:pPr lvl="1">
              <a:lnSpc>
                <a:spcPts val="1600"/>
              </a:lnSpc>
              <a:spcBef>
                <a:spcPts val="200"/>
              </a:spcBef>
              <a:buClr>
                <a:srgbClr val="BF2F8F"/>
              </a:buClr>
              <a:buFont typeface="Arial" panose="020B0604020202020204" pitchFamily="34" charset="0"/>
              <a:buChar char="•"/>
            </a:pPr>
            <a:r>
              <a:rPr lang="en-US" sz="1600" dirty="0" smtClean="0"/>
              <a:t>New cash management regulations regarding confirming student eligibility</a:t>
            </a:r>
          </a:p>
          <a:p>
            <a:pPr lvl="1">
              <a:lnSpc>
                <a:spcPts val="1600"/>
              </a:lnSpc>
              <a:spcBef>
                <a:spcPts val="200"/>
              </a:spcBef>
              <a:spcAft>
                <a:spcPts val="300"/>
              </a:spcAft>
              <a:buClr>
                <a:srgbClr val="BF2F8F"/>
              </a:buClr>
              <a:buFont typeface="Arial" panose="020B0604020202020204" pitchFamily="34" charset="0"/>
              <a:buChar char="•"/>
            </a:pPr>
            <a:r>
              <a:rPr lang="en-US" sz="1600" dirty="0" smtClean="0"/>
              <a:t>Solutions</a:t>
            </a:r>
          </a:p>
          <a:p>
            <a:pPr lvl="2">
              <a:lnSpc>
                <a:spcPts val="1600"/>
              </a:lnSpc>
              <a:spcBef>
                <a:spcPts val="0"/>
              </a:spcBef>
              <a:buClr>
                <a:srgbClr val="BF2F8F"/>
              </a:buClr>
              <a:buFont typeface="Arial" panose="020B0604020202020204" pitchFamily="34" charset="0"/>
              <a:buChar char="•"/>
            </a:pPr>
            <a:r>
              <a:rPr lang="en-US" sz="1600" dirty="0" smtClean="0"/>
              <a:t>Identifying servicers</a:t>
            </a:r>
          </a:p>
          <a:p>
            <a:pPr lvl="2">
              <a:lnSpc>
                <a:spcPts val="1600"/>
              </a:lnSpc>
              <a:spcBef>
                <a:spcPts val="0"/>
              </a:spcBef>
              <a:buClr>
                <a:srgbClr val="BF2F8F"/>
              </a:buClr>
              <a:buFont typeface="Arial" panose="020B0604020202020204" pitchFamily="34" charset="0"/>
              <a:buChar char="•"/>
            </a:pPr>
            <a:r>
              <a:rPr lang="en-US" sz="1600" dirty="0" smtClean="0"/>
              <a:t>Reporting to ED when required</a:t>
            </a:r>
          </a:p>
          <a:p>
            <a:pPr lvl="2">
              <a:lnSpc>
                <a:spcPts val="1600"/>
              </a:lnSpc>
              <a:spcBef>
                <a:spcPts val="0"/>
              </a:spcBef>
              <a:buClr>
                <a:srgbClr val="BF2F8F"/>
              </a:buClr>
              <a:buFont typeface="Arial" panose="020B0604020202020204" pitchFamily="34" charset="0"/>
              <a:buChar char="•"/>
            </a:pPr>
            <a:r>
              <a:rPr lang="en-US" sz="1600" dirty="0" smtClean="0"/>
              <a:t>Contract analysis</a:t>
            </a:r>
          </a:p>
          <a:p>
            <a:pPr lvl="2">
              <a:lnSpc>
                <a:spcPts val="1600"/>
              </a:lnSpc>
              <a:spcBef>
                <a:spcPts val="0"/>
              </a:spcBef>
              <a:buClr>
                <a:srgbClr val="BF2F8F"/>
              </a:buClr>
              <a:buFont typeface="Arial" panose="020B0604020202020204" pitchFamily="34" charset="0"/>
              <a:buChar char="•"/>
            </a:pPr>
            <a:r>
              <a:rPr lang="en-US" sz="1600" dirty="0" smtClean="0"/>
              <a:t>Monitoring servicer activity (accountability, joint and several liability)</a:t>
            </a:r>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95272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a:t>Recent and Anticipated Enforcement Activity: </a:t>
            </a:r>
            <a:r>
              <a:rPr lang="en-US" sz="2800" dirty="0"/>
              <a:t>Beyond The Top 10 Lists – cont’d</a:t>
            </a:r>
            <a:endParaRPr lang="en-US" dirty="0"/>
          </a:p>
        </p:txBody>
      </p:sp>
      <p:sp>
        <p:nvSpPr>
          <p:cNvPr id="3" name="Content Placeholder 2"/>
          <p:cNvSpPr txBox="1">
            <a:spLocks/>
          </p:cNvSpPr>
          <p:nvPr/>
        </p:nvSpPr>
        <p:spPr>
          <a:xfrm>
            <a:off x="76200" y="1143000"/>
            <a:ext cx="8915400" cy="5257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0">
              <a:spcBef>
                <a:spcPts val="0"/>
              </a:spcBef>
              <a:buClr>
                <a:srgbClr val="BF2F8F"/>
              </a:buClr>
              <a:buNone/>
            </a:pPr>
            <a:r>
              <a:rPr lang="en-US" sz="1900" b="1" dirty="0" smtClean="0"/>
              <a:t>Violence Against Women Act (VAWA)</a:t>
            </a:r>
          </a:p>
          <a:p>
            <a:pPr marL="1143000" lvl="3">
              <a:spcBef>
                <a:spcPts val="0"/>
              </a:spcBef>
              <a:buClr>
                <a:srgbClr val="BF2F8F"/>
              </a:buClr>
              <a:buFont typeface="Arial" panose="020B0604020202020204" pitchFamily="34" charset="0"/>
              <a:buChar char="•"/>
            </a:pPr>
            <a:r>
              <a:rPr lang="en-US" sz="1600" dirty="0" smtClean="0"/>
              <a:t>Maintain and report statistics on dating violence, domestic violence, sexual assault, and stalking</a:t>
            </a:r>
          </a:p>
          <a:p>
            <a:pPr marL="1143000" lvl="3">
              <a:spcBef>
                <a:spcPts val="0"/>
              </a:spcBef>
              <a:buClr>
                <a:srgbClr val="BF2F8F"/>
              </a:buClr>
              <a:buFont typeface="Arial" panose="020B0604020202020204" pitchFamily="34" charset="0"/>
              <a:buChar char="•"/>
            </a:pPr>
            <a:r>
              <a:rPr lang="en-US" sz="1600" dirty="0" smtClean="0"/>
              <a:t>Expanded definition of hate crimes includes gender identity, ethnicity, and national origin</a:t>
            </a:r>
          </a:p>
          <a:p>
            <a:pPr marL="1143000" lvl="3">
              <a:spcBef>
                <a:spcPts val="0"/>
              </a:spcBef>
              <a:buClr>
                <a:srgbClr val="BF2F8F"/>
              </a:buClr>
              <a:buFont typeface="Arial" panose="020B0604020202020204" pitchFamily="34" charset="0"/>
              <a:buChar char="•"/>
            </a:pPr>
            <a:r>
              <a:rPr lang="en-US" sz="1600" dirty="0" smtClean="0"/>
              <a:t>Schools must establish procedures for disciplinary proceedings</a:t>
            </a:r>
          </a:p>
          <a:p>
            <a:pPr marL="1143000" lvl="3">
              <a:spcBef>
                <a:spcPts val="0"/>
              </a:spcBef>
              <a:buClr>
                <a:srgbClr val="BF2F8F"/>
              </a:buClr>
              <a:buFont typeface="Arial" panose="020B0604020202020204" pitchFamily="34" charset="0"/>
              <a:buChar char="•"/>
            </a:pPr>
            <a:r>
              <a:rPr lang="en-US" sz="1600" dirty="0" smtClean="0"/>
              <a:t>Schools must describe available protective measures following an allegation</a:t>
            </a:r>
          </a:p>
          <a:p>
            <a:pPr marL="1143000" lvl="3">
              <a:spcBef>
                <a:spcPts val="0"/>
              </a:spcBef>
              <a:buClr>
                <a:srgbClr val="BF2F8F"/>
              </a:buClr>
              <a:buFont typeface="Arial" panose="020B0604020202020204" pitchFamily="34" charset="0"/>
              <a:buChar char="•"/>
            </a:pPr>
            <a:r>
              <a:rPr lang="en-US" sz="1600" dirty="0" smtClean="0"/>
              <a:t>Reporting requirements</a:t>
            </a:r>
          </a:p>
          <a:p>
            <a:pPr marL="1143000" lvl="3">
              <a:spcBef>
                <a:spcPts val="0"/>
              </a:spcBef>
              <a:buClr>
                <a:srgbClr val="BF2F8F"/>
              </a:buClr>
              <a:buFont typeface="Arial" panose="020B0604020202020204" pitchFamily="34" charset="0"/>
              <a:buChar char="•"/>
            </a:pPr>
            <a:r>
              <a:rPr lang="en-US" sz="1600" dirty="0" smtClean="0"/>
              <a:t>Investigation obligations</a:t>
            </a:r>
          </a:p>
          <a:p>
            <a:pPr marL="1143000" lvl="3">
              <a:spcBef>
                <a:spcPts val="0"/>
              </a:spcBef>
              <a:buClr>
                <a:srgbClr val="BF2F8F"/>
              </a:buClr>
              <a:buFont typeface="Arial" panose="020B0604020202020204" pitchFamily="34" charset="0"/>
              <a:buChar char="•"/>
            </a:pPr>
            <a:r>
              <a:rPr lang="en-US" sz="1600" dirty="0" smtClean="0"/>
              <a:t>Prevention and awareness programs and training requirements</a:t>
            </a:r>
          </a:p>
          <a:p>
            <a:pPr marL="1143000" lvl="3">
              <a:spcBef>
                <a:spcPts val="0"/>
              </a:spcBef>
              <a:buClr>
                <a:srgbClr val="BF2F8F"/>
              </a:buClr>
              <a:buFont typeface="Arial" panose="020B0604020202020204" pitchFamily="34" charset="0"/>
              <a:buChar char="•"/>
            </a:pPr>
            <a:r>
              <a:rPr lang="en-US" sz="1600" dirty="0" smtClean="0"/>
              <a:t>Expanded scope of offenses covered by the new regulations</a:t>
            </a:r>
          </a:p>
          <a:p>
            <a:pPr marL="1143000" lvl="3">
              <a:spcBef>
                <a:spcPts val="0"/>
              </a:spcBef>
              <a:buClr>
                <a:srgbClr val="BF2F8F"/>
              </a:buClr>
              <a:buFont typeface="Arial" panose="020B0604020202020204" pitchFamily="34" charset="0"/>
              <a:buChar char="•"/>
            </a:pPr>
            <a:r>
              <a:rPr lang="en-US" sz="1600" dirty="0" smtClean="0"/>
              <a:t>Dear Colleague Letter GEN-15-15: Implementation of VAWA regulations</a:t>
            </a:r>
          </a:p>
          <a:p>
            <a:pPr marL="457200" lvl="1" indent="0">
              <a:spcBef>
                <a:spcPts val="1800"/>
              </a:spcBef>
              <a:buClr>
                <a:srgbClr val="BF2F8F"/>
              </a:buClr>
              <a:buNone/>
            </a:pPr>
            <a:r>
              <a:rPr lang="en-US" sz="1900" b="1" dirty="0" smtClean="0"/>
              <a:t>Title IX</a:t>
            </a:r>
          </a:p>
          <a:p>
            <a:pPr lvl="2">
              <a:spcBef>
                <a:spcPts val="0"/>
              </a:spcBef>
              <a:buClr>
                <a:srgbClr val="BF2F8F"/>
              </a:buClr>
              <a:buSzPct val="100000"/>
              <a:buFont typeface="Arial" panose="020B0604020202020204" pitchFamily="34" charset="0"/>
              <a:buChar char="•"/>
            </a:pPr>
            <a:r>
              <a:rPr lang="en-US" sz="1600" dirty="0" smtClean="0"/>
              <a:t>Different from VAWA, but requirements address similar issues</a:t>
            </a:r>
          </a:p>
          <a:p>
            <a:pPr lvl="2">
              <a:spcBef>
                <a:spcPts val="0"/>
              </a:spcBef>
              <a:buClr>
                <a:srgbClr val="BF2F8F"/>
              </a:buClr>
              <a:buSzPct val="100000"/>
              <a:buFont typeface="Arial" panose="020B0604020202020204" pitchFamily="34" charset="0"/>
              <a:buChar char="•"/>
            </a:pPr>
            <a:r>
              <a:rPr lang="en-US" sz="1600" dirty="0" smtClean="0"/>
              <a:t>Dear Colleague Letter guidance/requirements</a:t>
            </a:r>
          </a:p>
          <a:p>
            <a:pPr lvl="2">
              <a:spcBef>
                <a:spcPts val="0"/>
              </a:spcBef>
              <a:buClr>
                <a:srgbClr val="BF2F8F"/>
              </a:buClr>
              <a:buSzPct val="100000"/>
              <a:buFont typeface="Arial" panose="020B0604020202020204" pitchFamily="34" charset="0"/>
              <a:buChar char="•"/>
            </a:pPr>
            <a:r>
              <a:rPr lang="en-US" sz="1600" dirty="0" smtClean="0"/>
              <a:t>Prohibition on gender-based discrimination, including harassment</a:t>
            </a:r>
          </a:p>
          <a:p>
            <a:pPr lvl="2">
              <a:spcBef>
                <a:spcPts val="0"/>
              </a:spcBef>
              <a:buClr>
                <a:srgbClr val="BF2F8F"/>
              </a:buClr>
              <a:buSzPct val="100000"/>
              <a:buFont typeface="Arial" panose="020B0604020202020204" pitchFamily="34" charset="0"/>
              <a:buChar char="•"/>
            </a:pPr>
            <a:r>
              <a:rPr lang="en-US" sz="1600" dirty="0" smtClean="0"/>
              <a:t>Investigation and corrective action requirements</a:t>
            </a:r>
          </a:p>
          <a:p>
            <a:pPr lvl="2">
              <a:spcBef>
                <a:spcPts val="0"/>
              </a:spcBef>
              <a:buClr>
                <a:srgbClr val="BF2F8F"/>
              </a:buClr>
              <a:buSzPct val="100000"/>
              <a:buFont typeface="Arial" panose="020B0604020202020204" pitchFamily="34" charset="0"/>
              <a:buChar char="•"/>
            </a:pPr>
            <a:r>
              <a:rPr lang="en-US" sz="1600" dirty="0"/>
              <a:t>H</a:t>
            </a:r>
            <a:r>
              <a:rPr lang="en-US" sz="1600" dirty="0" smtClean="0"/>
              <a:t>igh-profile enforcement actions &amp; publicity of federal sexual assault investigations </a:t>
            </a:r>
          </a:p>
          <a:p>
            <a:pPr lvl="2">
              <a:spcBef>
                <a:spcPts val="0"/>
              </a:spcBef>
              <a:buClr>
                <a:srgbClr val="BF2F8F"/>
              </a:buClr>
              <a:buSzPct val="100000"/>
              <a:buFont typeface="Arial" panose="020B0604020202020204" pitchFamily="34" charset="0"/>
              <a:buChar char="•"/>
            </a:pPr>
            <a:r>
              <a:rPr lang="en-US" sz="1600" dirty="0" smtClean="0"/>
              <a:t>Growth of Title IX coordinators and need for effective compliance program</a:t>
            </a:r>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1826304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Recent and Anticipated Enforcement Activity: </a:t>
            </a:r>
            <a:r>
              <a:rPr lang="en-US" sz="2800" dirty="0"/>
              <a:t>Beyond The Top 10 Lists – cont’d</a:t>
            </a:r>
            <a:endParaRPr lang="en-US" dirty="0"/>
          </a:p>
        </p:txBody>
      </p:sp>
      <p:sp>
        <p:nvSpPr>
          <p:cNvPr id="3" name="Content Placeholder 2"/>
          <p:cNvSpPr txBox="1">
            <a:spLocks/>
          </p:cNvSpPr>
          <p:nvPr/>
        </p:nvSpPr>
        <p:spPr>
          <a:xfrm>
            <a:off x="533400" y="1066800"/>
            <a:ext cx="8458200" cy="4800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Font typeface="Arial" pitchFamily="34" charset="0"/>
              <a:buNone/>
            </a:pPr>
            <a:r>
              <a:rPr lang="en-US" sz="2400" b="1" dirty="0" smtClean="0"/>
              <a:t>Gainful Employment Overview</a:t>
            </a:r>
          </a:p>
          <a:p>
            <a:pPr>
              <a:spcBef>
                <a:spcPts val="600"/>
              </a:spcBef>
              <a:spcAft>
                <a:spcPts val="1200"/>
              </a:spcAft>
              <a:buClr>
                <a:srgbClr val="BF2F8F"/>
              </a:buClr>
            </a:pPr>
            <a:r>
              <a:rPr lang="en-US" sz="2000" b="1" dirty="0" smtClean="0"/>
              <a:t>Applicability:  </a:t>
            </a:r>
            <a:r>
              <a:rPr lang="en-US" sz="2000" dirty="0" smtClean="0"/>
              <a:t>Virtually all non-degree at nonprofit; virtually all at for-profit</a:t>
            </a:r>
          </a:p>
          <a:p>
            <a:pPr>
              <a:spcBef>
                <a:spcPts val="300"/>
              </a:spcBef>
              <a:spcAft>
                <a:spcPts val="1200"/>
              </a:spcAft>
              <a:buClr>
                <a:srgbClr val="BF2F8F"/>
              </a:buClr>
            </a:pPr>
            <a:r>
              <a:rPr lang="en-US" sz="2000" b="1" dirty="0" smtClean="0"/>
              <a:t>Measurements:  </a:t>
            </a:r>
            <a:r>
              <a:rPr lang="en-US" sz="2000" dirty="0" smtClean="0"/>
              <a:t>D/E Metrics (Annual Earnings &amp; Discretionary Income)</a:t>
            </a:r>
          </a:p>
          <a:p>
            <a:pPr lvl="1">
              <a:spcBef>
                <a:spcPts val="0"/>
              </a:spcBef>
              <a:spcAft>
                <a:spcPts val="300"/>
              </a:spcAft>
              <a:buClr>
                <a:srgbClr val="BF2F8F"/>
              </a:buClr>
              <a:buFont typeface="Arial" panose="020B0604020202020204" pitchFamily="34" charset="0"/>
              <a:buChar char="•"/>
            </a:pPr>
            <a:r>
              <a:rPr lang="en-US" sz="1800" dirty="0" smtClean="0"/>
              <a:t>Annual debt payment as a percentage of Annual Earnings</a:t>
            </a:r>
          </a:p>
          <a:p>
            <a:pPr lvl="1">
              <a:spcBef>
                <a:spcPts val="0"/>
              </a:spcBef>
              <a:spcAft>
                <a:spcPts val="300"/>
              </a:spcAft>
              <a:buClr>
                <a:srgbClr val="BF2F8F"/>
              </a:buClr>
              <a:buFont typeface="Arial" panose="020B0604020202020204" pitchFamily="34" charset="0"/>
              <a:buChar char="•"/>
            </a:pPr>
            <a:r>
              <a:rPr lang="en-US" sz="1800" dirty="0" smtClean="0"/>
              <a:t>Annual debt payment as a percentage of Discretionary Income</a:t>
            </a:r>
          </a:p>
          <a:p>
            <a:pPr>
              <a:spcBef>
                <a:spcPts val="300"/>
              </a:spcBef>
              <a:spcAft>
                <a:spcPts val="1200"/>
              </a:spcAft>
              <a:buClr>
                <a:srgbClr val="BF2F8F"/>
              </a:buClr>
            </a:pPr>
            <a:r>
              <a:rPr lang="en-US" sz="2000" b="1" dirty="0" smtClean="0"/>
              <a:t>Consequences:  </a:t>
            </a:r>
          </a:p>
          <a:p>
            <a:pPr lvl="1">
              <a:spcBef>
                <a:spcPts val="0"/>
              </a:spcBef>
              <a:spcAft>
                <a:spcPts val="300"/>
              </a:spcAft>
              <a:buClr>
                <a:srgbClr val="BF2F8F"/>
              </a:buClr>
              <a:buFont typeface="Arial" panose="020B0604020202020204" pitchFamily="34" charset="0"/>
              <a:buChar char="•"/>
            </a:pPr>
            <a:r>
              <a:rPr lang="en-US" sz="1800" dirty="0" smtClean="0"/>
              <a:t>Program Ineligibility for Sustained Noncompliance</a:t>
            </a:r>
          </a:p>
          <a:p>
            <a:pPr lvl="1">
              <a:spcBef>
                <a:spcPts val="0"/>
              </a:spcBef>
              <a:spcAft>
                <a:spcPts val="300"/>
              </a:spcAft>
              <a:buClr>
                <a:srgbClr val="BF2F8F"/>
              </a:buClr>
              <a:buFont typeface="Arial" panose="020B0604020202020204" pitchFamily="34" charset="0"/>
              <a:buChar char="•"/>
            </a:pPr>
            <a:r>
              <a:rPr lang="en-US" sz="1800" dirty="0" smtClean="0"/>
              <a:t>Warning </a:t>
            </a:r>
            <a:r>
              <a:rPr lang="en-US" sz="1800" dirty="0"/>
              <a:t>Requirements to Current and Prospective Students for Programs with Poor </a:t>
            </a:r>
            <a:r>
              <a:rPr lang="en-US" sz="1800" dirty="0" smtClean="0"/>
              <a:t>Metrics</a:t>
            </a:r>
          </a:p>
          <a:p>
            <a:pPr>
              <a:spcBef>
                <a:spcPts val="300"/>
              </a:spcBef>
              <a:spcAft>
                <a:spcPts val="1200"/>
              </a:spcAft>
              <a:buClr>
                <a:srgbClr val="BF2F8F"/>
              </a:buClr>
            </a:pPr>
            <a:r>
              <a:rPr lang="en-US" sz="2000" b="1" dirty="0" smtClean="0"/>
              <a:t>Failed Judicial and Legislative Challenges </a:t>
            </a:r>
          </a:p>
          <a:p>
            <a:pPr>
              <a:spcBef>
                <a:spcPts val="300"/>
              </a:spcBef>
              <a:spcAft>
                <a:spcPts val="1200"/>
              </a:spcAft>
              <a:buClr>
                <a:srgbClr val="BF2F8F"/>
              </a:buClr>
            </a:pPr>
            <a:r>
              <a:rPr lang="en-US" sz="2000" b="1" dirty="0" smtClean="0"/>
              <a:t>Guidance:  </a:t>
            </a:r>
            <a:r>
              <a:rPr lang="en-US" sz="2000" dirty="0" smtClean="0"/>
              <a:t>Voluminous and Spread Out Over Large Number of Documents</a:t>
            </a:r>
          </a:p>
          <a:p>
            <a:pPr lvl="1">
              <a:spcBef>
                <a:spcPts val="0"/>
              </a:spcBef>
              <a:spcAft>
                <a:spcPts val="300"/>
              </a:spcAft>
              <a:buClr>
                <a:srgbClr val="BF2F8F"/>
              </a:buClr>
              <a:buFont typeface="Arial" panose="020B0604020202020204" pitchFamily="34" charset="0"/>
              <a:buChar char="•"/>
            </a:pPr>
            <a:r>
              <a:rPr lang="en-US" sz="1800" dirty="0" smtClean="0"/>
              <a:t>Electronic Announcements (Up to #73)</a:t>
            </a:r>
            <a:endParaRPr lang="en-US" sz="1800" dirty="0"/>
          </a:p>
          <a:p>
            <a:pPr lvl="1">
              <a:spcBef>
                <a:spcPts val="0"/>
              </a:spcBef>
              <a:spcAft>
                <a:spcPts val="300"/>
              </a:spcAft>
              <a:buClr>
                <a:srgbClr val="BF2F8F"/>
              </a:buClr>
              <a:buFont typeface="Arial" panose="020B0604020202020204" pitchFamily="34" charset="0"/>
              <a:buChar char="•"/>
            </a:pPr>
            <a:r>
              <a:rPr lang="en-US" sz="1800" dirty="0" smtClean="0"/>
              <a:t>Dear </a:t>
            </a:r>
            <a:r>
              <a:rPr lang="en-US" sz="1800" dirty="0"/>
              <a:t>Colleague Letter GEN-15-12 – Summary of Key </a:t>
            </a:r>
            <a:r>
              <a:rPr lang="en-US" sz="1800" dirty="0" smtClean="0"/>
              <a:t>Requirements</a:t>
            </a:r>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640158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Recent and Anticipated Enforcement Activity: </a:t>
            </a:r>
            <a:r>
              <a:rPr lang="en-US" sz="2800" dirty="0"/>
              <a:t>Beyond The Top 10 Lists – cont’d</a:t>
            </a:r>
            <a:endParaRPr lang="en-US" dirty="0"/>
          </a:p>
        </p:txBody>
      </p:sp>
      <p:sp>
        <p:nvSpPr>
          <p:cNvPr id="3" name="Content Placeholder 2"/>
          <p:cNvSpPr txBox="1">
            <a:spLocks/>
          </p:cNvSpPr>
          <p:nvPr/>
        </p:nvSpPr>
        <p:spPr>
          <a:xfrm>
            <a:off x="533400" y="1219200"/>
            <a:ext cx="8382000" cy="5181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Font typeface="Arial" pitchFamily="34" charset="0"/>
              <a:buNone/>
            </a:pPr>
            <a:r>
              <a:rPr lang="en-US" sz="2000" b="1" dirty="0" smtClean="0"/>
              <a:t>Gainful Employment Overview – cont’d</a:t>
            </a:r>
          </a:p>
          <a:p>
            <a:pPr>
              <a:spcBef>
                <a:spcPts val="0"/>
              </a:spcBef>
              <a:spcAft>
                <a:spcPts val="300"/>
              </a:spcAft>
              <a:buClr>
                <a:srgbClr val="BF2F8F"/>
              </a:buClr>
            </a:pPr>
            <a:r>
              <a:rPr lang="en-US" sz="2000" b="1" dirty="0" smtClean="0"/>
              <a:t>Key Issues</a:t>
            </a:r>
          </a:p>
          <a:p>
            <a:pPr lvl="1">
              <a:lnSpc>
                <a:spcPts val="2000"/>
              </a:lnSpc>
              <a:spcBef>
                <a:spcPts val="0"/>
              </a:spcBef>
              <a:spcAft>
                <a:spcPts val="0"/>
              </a:spcAft>
              <a:buClr>
                <a:srgbClr val="BF2F8F"/>
              </a:buClr>
              <a:buFont typeface="Arial" panose="020B0604020202020204" pitchFamily="34" charset="0"/>
              <a:buChar char="•"/>
            </a:pPr>
            <a:r>
              <a:rPr lang="en-US" sz="1700" dirty="0" smtClean="0"/>
              <a:t>Reporting Requirements and Following Up On Errors (See E.A. #57 Common Reporting Errors)</a:t>
            </a:r>
            <a:endParaRPr lang="en-US" sz="1700" b="1" dirty="0" smtClean="0"/>
          </a:p>
          <a:p>
            <a:pPr lvl="1">
              <a:lnSpc>
                <a:spcPts val="2000"/>
              </a:lnSpc>
              <a:spcBef>
                <a:spcPts val="0"/>
              </a:spcBef>
              <a:spcAft>
                <a:spcPts val="0"/>
              </a:spcAft>
              <a:buClr>
                <a:srgbClr val="BF2F8F"/>
              </a:buClr>
              <a:buFont typeface="Arial" panose="020B0604020202020204" pitchFamily="34" charset="0"/>
              <a:buChar char="•"/>
            </a:pPr>
            <a:r>
              <a:rPr lang="en-US" sz="1700" dirty="0" smtClean="0"/>
              <a:t>Certification Requirements as of 12/31/15</a:t>
            </a:r>
          </a:p>
          <a:p>
            <a:pPr lvl="1">
              <a:lnSpc>
                <a:spcPts val="2000"/>
              </a:lnSpc>
              <a:spcBef>
                <a:spcPts val="0"/>
              </a:spcBef>
              <a:spcAft>
                <a:spcPts val="0"/>
              </a:spcAft>
              <a:buClr>
                <a:srgbClr val="BF2F8F"/>
              </a:buClr>
              <a:buFont typeface="Arial" panose="020B0604020202020204" pitchFamily="34" charset="0"/>
              <a:buChar char="•"/>
            </a:pPr>
            <a:r>
              <a:rPr lang="en-US" sz="1700" dirty="0" smtClean="0"/>
              <a:t>Expanded Disclosure Requirements as of 1/1/17 (current regulations still apply)</a:t>
            </a:r>
          </a:p>
          <a:p>
            <a:pPr lvl="1">
              <a:lnSpc>
                <a:spcPts val="2000"/>
              </a:lnSpc>
              <a:spcBef>
                <a:spcPts val="0"/>
              </a:spcBef>
              <a:spcAft>
                <a:spcPts val="0"/>
              </a:spcAft>
              <a:buClr>
                <a:srgbClr val="BF2F8F"/>
              </a:buClr>
              <a:buFont typeface="Arial" panose="020B0604020202020204" pitchFamily="34" charset="0"/>
              <a:buChar char="•"/>
            </a:pPr>
            <a:r>
              <a:rPr lang="en-US" sz="1700" dirty="0" smtClean="0"/>
              <a:t>Preparing For Review and Correction of Completers List</a:t>
            </a:r>
          </a:p>
          <a:p>
            <a:pPr lvl="2">
              <a:lnSpc>
                <a:spcPts val="2000"/>
              </a:lnSpc>
              <a:spcBef>
                <a:spcPts val="0"/>
              </a:spcBef>
              <a:spcAft>
                <a:spcPts val="0"/>
              </a:spcAft>
              <a:buClr>
                <a:srgbClr val="BF2F8F"/>
              </a:buClr>
              <a:buFont typeface="Arial" panose="020B0604020202020204" pitchFamily="34" charset="0"/>
              <a:buChar char="•"/>
            </a:pPr>
            <a:r>
              <a:rPr lang="en-US" sz="1600" dirty="0" smtClean="0"/>
              <a:t>ED webinars on interpreting and challenging the completer list</a:t>
            </a:r>
          </a:p>
          <a:p>
            <a:pPr lvl="2">
              <a:lnSpc>
                <a:spcPts val="2000"/>
              </a:lnSpc>
              <a:spcBef>
                <a:spcPts val="0"/>
              </a:spcBef>
              <a:spcAft>
                <a:spcPts val="0"/>
              </a:spcAft>
              <a:buClr>
                <a:srgbClr val="BF2F8F"/>
              </a:buClr>
              <a:buFont typeface="Arial" panose="020B0604020202020204" pitchFamily="34" charset="0"/>
              <a:buChar char="•"/>
            </a:pPr>
            <a:r>
              <a:rPr lang="en-US" sz="1600" dirty="0" smtClean="0"/>
              <a:t>See Electronic Announcement #71 for more details</a:t>
            </a:r>
          </a:p>
          <a:p>
            <a:pPr lvl="2">
              <a:lnSpc>
                <a:spcPts val="2000"/>
              </a:lnSpc>
              <a:spcBef>
                <a:spcPts val="0"/>
              </a:spcBef>
              <a:spcAft>
                <a:spcPts val="0"/>
              </a:spcAft>
              <a:buClr>
                <a:srgbClr val="BF2F8F"/>
              </a:buClr>
              <a:buFont typeface="Arial" panose="020B0604020202020204" pitchFamily="34" charset="0"/>
              <a:buChar char="•"/>
            </a:pPr>
            <a:r>
              <a:rPr lang="en-US" sz="1600" dirty="0" smtClean="0"/>
              <a:t>GE Completers List now expected to be distributed in Spring 2016 (see E.A. #73)</a:t>
            </a:r>
          </a:p>
          <a:p>
            <a:pPr lvl="2">
              <a:lnSpc>
                <a:spcPts val="2000"/>
              </a:lnSpc>
              <a:spcBef>
                <a:spcPts val="0"/>
              </a:spcBef>
              <a:spcAft>
                <a:spcPts val="0"/>
              </a:spcAft>
              <a:buClr>
                <a:srgbClr val="BF2F8F"/>
              </a:buClr>
              <a:buFont typeface="Arial" panose="020B0604020202020204" pitchFamily="34" charset="0"/>
              <a:buChar char="•"/>
            </a:pPr>
            <a:r>
              <a:rPr lang="en-US" sz="1600" dirty="0" smtClean="0"/>
              <a:t>ED is performing testing and quality control measures</a:t>
            </a:r>
          </a:p>
          <a:p>
            <a:pPr lvl="2">
              <a:lnSpc>
                <a:spcPts val="2000"/>
              </a:lnSpc>
              <a:spcBef>
                <a:spcPts val="0"/>
              </a:spcBef>
              <a:spcAft>
                <a:spcPts val="0"/>
              </a:spcAft>
              <a:buClr>
                <a:srgbClr val="BF2F8F"/>
              </a:buClr>
              <a:buFont typeface="Arial" panose="020B0604020202020204" pitchFamily="34" charset="0"/>
              <a:buChar char="•"/>
            </a:pPr>
            <a:r>
              <a:rPr lang="en-US" sz="1600" dirty="0" smtClean="0"/>
              <a:t>Schools will have 45 days to review, augment, and correct their lists</a:t>
            </a:r>
          </a:p>
          <a:p>
            <a:pPr lvl="2">
              <a:lnSpc>
                <a:spcPts val="2000"/>
              </a:lnSpc>
              <a:spcBef>
                <a:spcPts val="0"/>
              </a:spcBef>
              <a:spcAft>
                <a:spcPts val="0"/>
              </a:spcAft>
              <a:buClr>
                <a:srgbClr val="BF2F8F"/>
              </a:buClr>
              <a:buFont typeface="Arial" panose="020B0604020202020204" pitchFamily="34" charset="0"/>
              <a:buChar char="•"/>
            </a:pPr>
            <a:r>
              <a:rPr lang="en-US" sz="1600" dirty="0" smtClean="0"/>
              <a:t>ED will use the final list of completers to obtain earnings information from SSA</a:t>
            </a:r>
          </a:p>
          <a:p>
            <a:pPr lvl="1">
              <a:lnSpc>
                <a:spcPts val="2000"/>
              </a:lnSpc>
              <a:spcBef>
                <a:spcPts val="0"/>
              </a:spcBef>
              <a:spcAft>
                <a:spcPts val="0"/>
              </a:spcAft>
              <a:buClr>
                <a:srgbClr val="BF2F8F"/>
              </a:buClr>
              <a:buFont typeface="Arial" panose="020B0604020202020204" pitchFamily="34" charset="0"/>
              <a:buChar char="•"/>
            </a:pPr>
            <a:r>
              <a:rPr lang="en-US" sz="1700" dirty="0" smtClean="0"/>
              <a:t>Median Loan Debt Challenges for draft rates (45 days to challenge individual loan debt information) and alternative earnings appeals of final rates (via graduate surveys)</a:t>
            </a:r>
          </a:p>
          <a:p>
            <a:pPr lvl="1">
              <a:lnSpc>
                <a:spcPts val="2000"/>
              </a:lnSpc>
              <a:spcBef>
                <a:spcPts val="0"/>
              </a:spcBef>
              <a:spcAft>
                <a:spcPts val="0"/>
              </a:spcAft>
              <a:buClr>
                <a:srgbClr val="BF2F8F"/>
              </a:buClr>
              <a:buFont typeface="Arial" panose="020B0604020202020204" pitchFamily="34" charset="0"/>
              <a:buChar char="•"/>
            </a:pPr>
            <a:r>
              <a:rPr lang="en-US" sz="1700" dirty="0" smtClean="0"/>
              <a:t>Appeal procedures, standards and guidance still under development</a:t>
            </a:r>
          </a:p>
          <a:p>
            <a:pPr lvl="1">
              <a:lnSpc>
                <a:spcPts val="2000"/>
              </a:lnSpc>
              <a:spcBef>
                <a:spcPts val="0"/>
              </a:spcBef>
              <a:spcAft>
                <a:spcPts val="0"/>
              </a:spcAft>
              <a:buClr>
                <a:srgbClr val="BF2F8F"/>
              </a:buClr>
              <a:buFont typeface="Arial" panose="020B0604020202020204" pitchFamily="34" charset="0"/>
              <a:buChar char="•"/>
            </a:pPr>
            <a:r>
              <a:rPr lang="en-US" sz="1700" dirty="0"/>
              <a:t>Uncertainty of Metric Calculation Process and No access to SSA earnings data used in </a:t>
            </a:r>
            <a:r>
              <a:rPr lang="en-US" sz="1700" dirty="0" smtClean="0"/>
              <a:t>calculations</a:t>
            </a:r>
            <a:endParaRPr lang="en-US" sz="1700" dirty="0"/>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2874321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Recent and Anticipated Enforcement Activity: </a:t>
            </a:r>
            <a:r>
              <a:rPr lang="en-US" sz="2800" dirty="0"/>
              <a:t>Beyond The Top 10 Lists – cont’d</a:t>
            </a:r>
            <a:endParaRPr lang="en-US" dirty="0"/>
          </a:p>
        </p:txBody>
      </p:sp>
      <p:sp>
        <p:nvSpPr>
          <p:cNvPr id="3" name="Content Placeholder 2"/>
          <p:cNvSpPr txBox="1">
            <a:spLocks/>
          </p:cNvSpPr>
          <p:nvPr/>
        </p:nvSpPr>
        <p:spPr>
          <a:xfrm>
            <a:off x="76200" y="1295400"/>
            <a:ext cx="8229600" cy="4343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0">
              <a:spcAft>
                <a:spcPts val="1200"/>
              </a:spcAft>
              <a:buFont typeface="Arial" pitchFamily="34" charset="0"/>
              <a:buNone/>
            </a:pPr>
            <a:r>
              <a:rPr lang="en-US" sz="2600" b="1" dirty="0" smtClean="0"/>
              <a:t>State Authorization</a:t>
            </a:r>
          </a:p>
          <a:p>
            <a:pPr marL="914400" indent="-457200">
              <a:spcBef>
                <a:spcPts val="200"/>
              </a:spcBef>
              <a:buClr>
                <a:srgbClr val="BF2F8F"/>
              </a:buClr>
            </a:pPr>
            <a:r>
              <a:rPr lang="en-US" sz="2200" dirty="0" smtClean="0"/>
              <a:t>2011 Program Integrity Regulations</a:t>
            </a:r>
          </a:p>
          <a:p>
            <a:pPr marL="914400" indent="-457200">
              <a:spcBef>
                <a:spcPts val="200"/>
              </a:spcBef>
              <a:buClr>
                <a:srgbClr val="BF2F8F"/>
              </a:buClr>
            </a:pPr>
            <a:r>
              <a:rPr lang="en-US" sz="2200" dirty="0" smtClean="0"/>
              <a:t>Extensions of the rule provided in some cases through 7-1-15</a:t>
            </a:r>
          </a:p>
          <a:p>
            <a:pPr marL="914400" indent="-457200">
              <a:spcBef>
                <a:spcPts val="200"/>
              </a:spcBef>
              <a:buClr>
                <a:srgbClr val="BF2F8F"/>
              </a:buClr>
            </a:pPr>
            <a:r>
              <a:rPr lang="en-US" sz="2200" dirty="0" smtClean="0"/>
              <a:t>Extensions may be available if state is still putting process in place (see GEN-15-10) </a:t>
            </a:r>
          </a:p>
          <a:p>
            <a:pPr marL="914400" indent="-457200">
              <a:spcBef>
                <a:spcPts val="200"/>
              </a:spcBef>
              <a:buClr>
                <a:srgbClr val="BF2F8F"/>
              </a:buClr>
            </a:pPr>
            <a:r>
              <a:rPr lang="en-US" sz="2200" dirty="0" smtClean="0"/>
              <a:t>Enforced at time of recertification or other substantive change</a:t>
            </a:r>
          </a:p>
          <a:p>
            <a:pPr marL="914400" indent="-457200">
              <a:spcBef>
                <a:spcPts val="200"/>
              </a:spcBef>
              <a:buClr>
                <a:srgbClr val="BF2F8F"/>
              </a:buClr>
            </a:pPr>
            <a:r>
              <a:rPr lang="en-US" sz="2200" dirty="0" smtClean="0"/>
              <a:t>Multiple Dear Colleague Letters over the past 5 years (see, e.g., GEN-15-10)</a:t>
            </a:r>
          </a:p>
          <a:p>
            <a:pPr marL="914400" indent="-457200">
              <a:spcBef>
                <a:spcPts val="200"/>
              </a:spcBef>
              <a:buClr>
                <a:srgbClr val="BF2F8F"/>
              </a:buClr>
            </a:pPr>
            <a:r>
              <a:rPr lang="en-US" sz="2200" dirty="0" smtClean="0"/>
              <a:t>Consumer information requirements, including contact information for submitting complaints to state &amp; accreditors</a:t>
            </a:r>
          </a:p>
          <a:p>
            <a:pPr marL="914400" indent="-457200">
              <a:spcBef>
                <a:spcPts val="200"/>
              </a:spcBef>
              <a:buClr>
                <a:srgbClr val="BF2F8F"/>
              </a:buClr>
            </a:pPr>
            <a:r>
              <a:rPr lang="en-US" sz="2200" dirty="0" smtClean="0"/>
              <a:t>No guidance on sufficiency of processes in each state</a:t>
            </a:r>
          </a:p>
          <a:p>
            <a:pPr marL="914400" indent="-457200">
              <a:spcBef>
                <a:spcPts val="200"/>
              </a:spcBef>
              <a:buClr>
                <a:srgbClr val="BF2F8F"/>
              </a:buClr>
            </a:pPr>
            <a:r>
              <a:rPr lang="en-US" sz="2200" dirty="0" smtClean="0"/>
              <a:t>No ED regulations on state authorization of distance education, but state rules may apply</a:t>
            </a:r>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1047646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Preventive Care</a:t>
            </a:r>
            <a:endParaRPr lang="en-US" dirty="0"/>
          </a:p>
        </p:txBody>
      </p:sp>
      <p:sp>
        <p:nvSpPr>
          <p:cNvPr id="3" name="Rectangle 3"/>
          <p:cNvSpPr txBox="1">
            <a:spLocks noChangeArrowheads="1"/>
          </p:cNvSpPr>
          <p:nvPr/>
        </p:nvSpPr>
        <p:spPr>
          <a:xfrm>
            <a:off x="533400" y="1143000"/>
            <a:ext cx="7848600" cy="5029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500"/>
              </a:lnSpc>
              <a:spcBef>
                <a:spcPts val="0"/>
              </a:spcBef>
              <a:buClr>
                <a:srgbClr val="BF2F8F"/>
              </a:buClr>
              <a:defRPr/>
            </a:pPr>
            <a:r>
              <a:rPr lang="en-US" sz="2000" b="1" dirty="0" smtClean="0"/>
              <a:t>Risk Identification </a:t>
            </a:r>
          </a:p>
          <a:p>
            <a:pPr marL="823913" indent="-457200">
              <a:lnSpc>
                <a:spcPts val="2500"/>
              </a:lnSpc>
              <a:spcBef>
                <a:spcPts val="0"/>
              </a:spcBef>
              <a:buClr>
                <a:srgbClr val="BF2F8F"/>
              </a:buClr>
              <a:defRPr/>
            </a:pPr>
            <a:r>
              <a:rPr lang="en-US" sz="2100" dirty="0" smtClean="0"/>
              <a:t>List of Issues Discussed in this session </a:t>
            </a:r>
          </a:p>
          <a:p>
            <a:pPr marL="823913" indent="-457200">
              <a:lnSpc>
                <a:spcPts val="2500"/>
              </a:lnSpc>
              <a:spcBef>
                <a:spcPts val="0"/>
              </a:spcBef>
              <a:buClr>
                <a:srgbClr val="BF2F8F"/>
              </a:buClr>
              <a:defRPr/>
            </a:pPr>
            <a:r>
              <a:rPr lang="en-US" sz="2100" dirty="0" smtClean="0"/>
              <a:t>Top Program Review and Audit Findings</a:t>
            </a:r>
          </a:p>
          <a:p>
            <a:pPr marL="823913" indent="-457200">
              <a:lnSpc>
                <a:spcPts val="2500"/>
              </a:lnSpc>
              <a:spcBef>
                <a:spcPts val="0"/>
              </a:spcBef>
              <a:buClr>
                <a:srgbClr val="BF2F8F"/>
              </a:buClr>
              <a:defRPr/>
            </a:pPr>
            <a:r>
              <a:rPr lang="en-US" sz="2100" dirty="0" smtClean="0"/>
              <a:t>Trending Topics </a:t>
            </a:r>
          </a:p>
          <a:p>
            <a:pPr>
              <a:lnSpc>
                <a:spcPts val="2500"/>
              </a:lnSpc>
              <a:spcBef>
                <a:spcPts val="100"/>
              </a:spcBef>
              <a:buClr>
                <a:srgbClr val="BF2F8F"/>
              </a:buClr>
              <a:defRPr/>
            </a:pPr>
            <a:r>
              <a:rPr lang="en-US" sz="2000" b="1" dirty="0"/>
              <a:t>Staying Current:  Monitoring Changes in Law and Enforcement Trends</a:t>
            </a:r>
          </a:p>
          <a:p>
            <a:pPr marL="919163" lvl="1" indent="-412750">
              <a:lnSpc>
                <a:spcPts val="2500"/>
              </a:lnSpc>
              <a:spcBef>
                <a:spcPts val="100"/>
              </a:spcBef>
              <a:buClr>
                <a:srgbClr val="BF2F8F"/>
              </a:buClr>
              <a:buFont typeface="Arial" panose="020B0604020202020204" pitchFamily="34" charset="0"/>
              <a:buChar char="•"/>
            </a:pPr>
            <a:r>
              <a:rPr lang="en-US" sz="2100" dirty="0"/>
              <a:t>Regulatory alerts from </a:t>
            </a:r>
            <a:r>
              <a:rPr lang="en-US" sz="2100" u="sng" dirty="0">
                <a:hlinkClick r:id="rId3"/>
              </a:rPr>
              <a:t>Joel.Rudnick@ppsv.com </a:t>
            </a:r>
            <a:endParaRPr lang="en-US" sz="2100" u="sng" dirty="0"/>
          </a:p>
          <a:p>
            <a:pPr marL="919163" lvl="1" indent="-412750">
              <a:lnSpc>
                <a:spcPts val="2500"/>
              </a:lnSpc>
              <a:spcBef>
                <a:spcPts val="100"/>
              </a:spcBef>
              <a:buClr>
                <a:srgbClr val="BF2F8F"/>
              </a:buClr>
              <a:buFont typeface="Arial" panose="020B0604020202020204" pitchFamily="34" charset="0"/>
              <a:buChar char="•"/>
            </a:pPr>
            <a:r>
              <a:rPr lang="en-US" sz="2100" dirty="0"/>
              <a:t>Negotiated Rulemaking and Reauthorization</a:t>
            </a:r>
          </a:p>
          <a:p>
            <a:pPr marL="919163" lvl="1" indent="-412750">
              <a:lnSpc>
                <a:spcPts val="2500"/>
              </a:lnSpc>
              <a:spcBef>
                <a:spcPts val="100"/>
              </a:spcBef>
              <a:buClr>
                <a:srgbClr val="BF2F8F"/>
              </a:buClr>
              <a:buFont typeface="Arial" panose="020B0604020202020204" pitchFamily="34" charset="0"/>
              <a:buChar char="•"/>
            </a:pPr>
            <a:r>
              <a:rPr lang="en-US" sz="2100" dirty="0"/>
              <a:t>Electronic Guidance/Rulemaking</a:t>
            </a:r>
          </a:p>
          <a:p>
            <a:pPr marL="1193800" lvl="2" indent="-412750">
              <a:lnSpc>
                <a:spcPts val="2500"/>
              </a:lnSpc>
              <a:spcBef>
                <a:spcPts val="100"/>
              </a:spcBef>
              <a:buClr>
                <a:srgbClr val="BF2F8F"/>
              </a:buClr>
              <a:buFont typeface="Arial" panose="020B0604020202020204" pitchFamily="34" charset="0"/>
              <a:buChar char="•"/>
            </a:pPr>
            <a:r>
              <a:rPr lang="en-US" sz="2100" dirty="0"/>
              <a:t>FSA Handbook Updates (new chapters, errata updates, and “new” language, plus Appendix F with deadline chart for reports and disclosures)</a:t>
            </a:r>
          </a:p>
          <a:p>
            <a:pPr marL="1193800" lvl="2" indent="-412750">
              <a:lnSpc>
                <a:spcPts val="2500"/>
              </a:lnSpc>
              <a:spcBef>
                <a:spcPts val="100"/>
              </a:spcBef>
              <a:buClr>
                <a:srgbClr val="BF2F8F"/>
              </a:buClr>
              <a:buFont typeface="Arial" panose="020B0604020202020204" pitchFamily="34" charset="0"/>
              <a:buChar char="•"/>
            </a:pPr>
            <a:r>
              <a:rPr lang="en-US" sz="2100" dirty="0"/>
              <a:t>Program Integrity Q&amp;A Website Updates (Periodically Updated Electronically)</a:t>
            </a:r>
          </a:p>
          <a:p>
            <a:pPr marL="1193800" lvl="2" indent="-412750">
              <a:lnSpc>
                <a:spcPts val="2500"/>
              </a:lnSpc>
              <a:spcBef>
                <a:spcPts val="100"/>
              </a:spcBef>
              <a:buClr>
                <a:srgbClr val="BF2F8F"/>
              </a:buClr>
              <a:buFont typeface="Arial" panose="020B0604020202020204" pitchFamily="34" charset="0"/>
              <a:buChar char="•"/>
            </a:pPr>
            <a:r>
              <a:rPr lang="en-US" sz="2100" dirty="0"/>
              <a:t>Gainful Employment Electronic Announcements</a:t>
            </a:r>
          </a:p>
          <a:p>
            <a:pPr marL="919163" lvl="1" indent="-412750">
              <a:lnSpc>
                <a:spcPts val="2500"/>
              </a:lnSpc>
              <a:spcBef>
                <a:spcPts val="100"/>
              </a:spcBef>
              <a:buClr>
                <a:srgbClr val="BF2F8F"/>
              </a:buClr>
              <a:buFont typeface="Arial" panose="020B0604020202020204" pitchFamily="34" charset="0"/>
              <a:buChar char="•"/>
            </a:pPr>
            <a:r>
              <a:rPr lang="en-US" sz="2100" dirty="0"/>
              <a:t>Monitoring Ongoing Enforcement Proceedings</a:t>
            </a:r>
          </a:p>
          <a:p>
            <a:pPr marL="876301" lvl="1" indent="0">
              <a:spcBef>
                <a:spcPts val="0"/>
              </a:spcBef>
              <a:buFont typeface="Arial" pitchFamily="34" charset="0"/>
              <a:buNone/>
              <a:defRPr/>
            </a:pPr>
            <a:endParaRPr lang="en-US" sz="1600" dirty="0" smtClean="0">
              <a:solidFill>
                <a:srgbClr val="FF0000"/>
              </a:solidFill>
            </a:endParaRPr>
          </a:p>
          <a:p>
            <a:pPr marL="457200" lvl="1" indent="0">
              <a:spcBef>
                <a:spcPts val="300"/>
              </a:spcBef>
              <a:buFont typeface="Arial" pitchFamily="34" charset="0"/>
              <a:buNone/>
              <a:defRPr/>
            </a:pPr>
            <a:endParaRPr lang="en-US" sz="1200" dirty="0" smtClean="0"/>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3524768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Preventive Care – cont’d</a:t>
            </a:r>
          </a:p>
        </p:txBody>
      </p:sp>
      <p:sp>
        <p:nvSpPr>
          <p:cNvPr id="3" name="Rectangle 3"/>
          <p:cNvSpPr txBox="1">
            <a:spLocks noChangeArrowheads="1"/>
          </p:cNvSpPr>
          <p:nvPr/>
        </p:nvSpPr>
        <p:spPr>
          <a:xfrm>
            <a:off x="533400" y="1219199"/>
            <a:ext cx="7848600" cy="521017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400"/>
              </a:lnSpc>
              <a:spcBef>
                <a:spcPts val="300"/>
              </a:spcBef>
              <a:spcAft>
                <a:spcPts val="300"/>
              </a:spcAft>
              <a:buClr>
                <a:srgbClr val="BF2F8F"/>
              </a:buClr>
              <a:defRPr/>
            </a:pPr>
            <a:r>
              <a:rPr lang="en-US" sz="2100" b="1" dirty="0" smtClean="0"/>
              <a:t>Anticipating and Preventing Employee and Student Fraud</a:t>
            </a:r>
          </a:p>
          <a:p>
            <a:pPr lvl="1">
              <a:lnSpc>
                <a:spcPts val="2200"/>
              </a:lnSpc>
              <a:spcBef>
                <a:spcPts val="0"/>
              </a:spcBef>
              <a:buClr>
                <a:srgbClr val="BF2F8F"/>
              </a:buClr>
              <a:buFont typeface="Arial" panose="020B0604020202020204" pitchFamily="34" charset="0"/>
              <a:buChar char="•"/>
              <a:defRPr/>
            </a:pPr>
            <a:r>
              <a:rPr lang="en-US" sz="2000" dirty="0" smtClean="0"/>
              <a:t>Helplines/Hotlines</a:t>
            </a:r>
          </a:p>
          <a:p>
            <a:pPr lvl="1">
              <a:lnSpc>
                <a:spcPts val="2200"/>
              </a:lnSpc>
              <a:spcBef>
                <a:spcPts val="0"/>
              </a:spcBef>
              <a:buClr>
                <a:srgbClr val="BF2F8F"/>
              </a:buClr>
              <a:buFont typeface="Arial" panose="020B0604020202020204" pitchFamily="34" charset="0"/>
              <a:buChar char="•"/>
              <a:defRPr/>
            </a:pPr>
            <a:r>
              <a:rPr lang="en-US" sz="2000" dirty="0" smtClean="0"/>
              <a:t>Active Review of Complaints</a:t>
            </a:r>
          </a:p>
          <a:p>
            <a:pPr lvl="1">
              <a:lnSpc>
                <a:spcPts val="2200"/>
              </a:lnSpc>
              <a:spcBef>
                <a:spcPts val="0"/>
              </a:spcBef>
              <a:buClr>
                <a:srgbClr val="BF2F8F"/>
              </a:buClr>
              <a:buFont typeface="Arial" panose="020B0604020202020204" pitchFamily="34" charset="0"/>
              <a:buChar char="•"/>
              <a:defRPr/>
            </a:pPr>
            <a:r>
              <a:rPr lang="en-US" sz="2000" dirty="0" smtClean="0"/>
              <a:t>Promoting Ethical Financial Aid Practices</a:t>
            </a:r>
          </a:p>
          <a:p>
            <a:pPr>
              <a:lnSpc>
                <a:spcPts val="2400"/>
              </a:lnSpc>
              <a:spcBef>
                <a:spcPts val="300"/>
              </a:spcBef>
              <a:spcAft>
                <a:spcPts val="300"/>
              </a:spcAft>
              <a:buClr>
                <a:srgbClr val="BF2F8F"/>
              </a:buClr>
              <a:defRPr/>
            </a:pPr>
            <a:r>
              <a:rPr lang="en-US" sz="2100" b="1" dirty="0"/>
              <a:t>Assessment</a:t>
            </a:r>
          </a:p>
          <a:p>
            <a:pPr lvl="1">
              <a:lnSpc>
                <a:spcPts val="2400"/>
              </a:lnSpc>
              <a:spcBef>
                <a:spcPts val="0"/>
              </a:spcBef>
              <a:buClr>
                <a:srgbClr val="BF2F8F"/>
              </a:buClr>
              <a:buFont typeface="Arial" panose="020B0604020202020204" pitchFamily="34" charset="0"/>
              <a:buChar char="•"/>
              <a:defRPr/>
            </a:pPr>
            <a:r>
              <a:rPr lang="en-US" sz="2000" dirty="0"/>
              <a:t>Internal Reviews</a:t>
            </a:r>
          </a:p>
          <a:p>
            <a:pPr marL="1333501" lvl="1" indent="-457200">
              <a:lnSpc>
                <a:spcPts val="2000"/>
              </a:lnSpc>
              <a:spcBef>
                <a:spcPts val="0"/>
              </a:spcBef>
              <a:buClr>
                <a:srgbClr val="BF2F8F"/>
              </a:buClr>
              <a:buFont typeface="Arial" panose="020B0604020202020204" pitchFamily="34" charset="0"/>
              <a:buChar char="•"/>
              <a:defRPr/>
            </a:pPr>
            <a:r>
              <a:rPr lang="en-US" sz="1600" dirty="0"/>
              <a:t>Role of In-House Experts</a:t>
            </a:r>
          </a:p>
          <a:p>
            <a:pPr marL="1333501" lvl="1" indent="-457200">
              <a:lnSpc>
                <a:spcPts val="2000"/>
              </a:lnSpc>
              <a:spcBef>
                <a:spcPts val="0"/>
              </a:spcBef>
              <a:buClr>
                <a:srgbClr val="BF2F8F"/>
              </a:buClr>
              <a:buFont typeface="Arial" panose="020B0604020202020204" pitchFamily="34" charset="0"/>
              <a:buChar char="•"/>
              <a:defRPr/>
            </a:pPr>
            <a:r>
              <a:rPr lang="en-US" sz="1600" dirty="0"/>
              <a:t>Regular Review of Policies and Procedures</a:t>
            </a:r>
          </a:p>
          <a:p>
            <a:pPr marL="1333501" lvl="1" indent="-457200">
              <a:lnSpc>
                <a:spcPts val="2000"/>
              </a:lnSpc>
              <a:spcBef>
                <a:spcPts val="0"/>
              </a:spcBef>
              <a:buClr>
                <a:srgbClr val="BF2F8F"/>
              </a:buClr>
              <a:buFont typeface="Arial" panose="020B0604020202020204" pitchFamily="34" charset="0"/>
              <a:buChar char="•"/>
              <a:defRPr/>
            </a:pPr>
            <a:r>
              <a:rPr lang="en-US" sz="1600" dirty="0"/>
              <a:t>Internal Training</a:t>
            </a:r>
          </a:p>
          <a:p>
            <a:pPr marL="1333501" lvl="1" indent="-457200">
              <a:lnSpc>
                <a:spcPts val="2000"/>
              </a:lnSpc>
              <a:spcBef>
                <a:spcPts val="0"/>
              </a:spcBef>
              <a:buClr>
                <a:srgbClr val="BF2F8F"/>
              </a:buClr>
              <a:buFont typeface="Arial" panose="020B0604020202020204" pitchFamily="34" charset="0"/>
              <a:buChar char="•"/>
              <a:defRPr/>
            </a:pPr>
            <a:r>
              <a:rPr lang="en-US" sz="1600" dirty="0"/>
              <a:t>Conduct Regular Internal Audits of All Key Functions</a:t>
            </a:r>
          </a:p>
          <a:p>
            <a:pPr marL="1333501" lvl="1" indent="-457200">
              <a:lnSpc>
                <a:spcPts val="2000"/>
              </a:lnSpc>
              <a:spcBef>
                <a:spcPts val="0"/>
              </a:spcBef>
              <a:buClr>
                <a:srgbClr val="BF2F8F"/>
              </a:buClr>
              <a:buFont typeface="Arial" panose="020B0604020202020204" pitchFamily="34" charset="0"/>
              <a:buChar char="•"/>
              <a:defRPr/>
            </a:pPr>
            <a:r>
              <a:rPr lang="en-US" sz="1600" dirty="0"/>
              <a:t>Resolve Prior Findings and Avoid Repeat Findings</a:t>
            </a:r>
          </a:p>
          <a:p>
            <a:pPr marL="1333501" lvl="1" indent="-457200">
              <a:lnSpc>
                <a:spcPts val="2000"/>
              </a:lnSpc>
              <a:spcBef>
                <a:spcPts val="0"/>
              </a:spcBef>
              <a:buClr>
                <a:srgbClr val="BF2F8F"/>
              </a:buClr>
              <a:buFont typeface="Arial" panose="020B0604020202020204" pitchFamily="34" charset="0"/>
              <a:buChar char="•"/>
              <a:defRPr/>
            </a:pPr>
            <a:r>
              <a:rPr lang="en-US" sz="1600" dirty="0"/>
              <a:t>FSA Assessments</a:t>
            </a:r>
          </a:p>
          <a:p>
            <a:pPr marL="1333501" lvl="1" indent="-457200">
              <a:lnSpc>
                <a:spcPts val="2000"/>
              </a:lnSpc>
              <a:spcBef>
                <a:spcPts val="0"/>
              </a:spcBef>
              <a:buClr>
                <a:srgbClr val="BF2F8F"/>
              </a:buClr>
              <a:buFont typeface="Arial" panose="020B0604020202020204" pitchFamily="34" charset="0"/>
              <a:buChar char="•"/>
              <a:defRPr/>
            </a:pPr>
            <a:r>
              <a:rPr lang="en-US" sz="1600" dirty="0"/>
              <a:t>NASFAA Self-Evaluation Guide</a:t>
            </a:r>
          </a:p>
          <a:p>
            <a:pPr marL="800100" lvl="1" indent="-342900">
              <a:lnSpc>
                <a:spcPts val="2400"/>
              </a:lnSpc>
              <a:spcBef>
                <a:spcPts val="300"/>
              </a:spcBef>
              <a:spcAft>
                <a:spcPts val="300"/>
              </a:spcAft>
              <a:buClr>
                <a:srgbClr val="BF2F8F"/>
              </a:buClr>
              <a:buFont typeface="Arial" panose="020B0604020202020204" pitchFamily="34" charset="0"/>
              <a:buChar char="•"/>
            </a:pPr>
            <a:r>
              <a:rPr lang="en-US" sz="2000" dirty="0" smtClean="0"/>
              <a:t>External Reviews</a:t>
            </a:r>
          </a:p>
          <a:p>
            <a:pPr marL="1317625" lvl="2" indent="-457200">
              <a:lnSpc>
                <a:spcPts val="2000"/>
              </a:lnSpc>
              <a:spcBef>
                <a:spcPts val="0"/>
              </a:spcBef>
              <a:buClr>
                <a:srgbClr val="BF2F8F"/>
              </a:buClr>
              <a:buFont typeface="Arial" panose="020B0604020202020204" pitchFamily="34" charset="0"/>
              <a:buChar char="•"/>
            </a:pPr>
            <a:r>
              <a:rPr lang="en-US" sz="1600" dirty="0" smtClean="0"/>
              <a:t>Shoppers</a:t>
            </a:r>
          </a:p>
          <a:p>
            <a:pPr marL="1317625" lvl="2" indent="-457200">
              <a:lnSpc>
                <a:spcPts val="2000"/>
              </a:lnSpc>
              <a:spcBef>
                <a:spcPts val="0"/>
              </a:spcBef>
              <a:buClr>
                <a:srgbClr val="BF2F8F"/>
              </a:buClr>
              <a:buFont typeface="Arial" panose="020B0604020202020204" pitchFamily="34" charset="0"/>
              <a:buChar char="•"/>
            </a:pPr>
            <a:r>
              <a:rPr lang="en-US" sz="1600" dirty="0" smtClean="0"/>
              <a:t>Servicers</a:t>
            </a:r>
          </a:p>
          <a:p>
            <a:pPr marL="1317625" lvl="2" indent="-457200">
              <a:lnSpc>
                <a:spcPts val="2000"/>
              </a:lnSpc>
              <a:spcBef>
                <a:spcPts val="0"/>
              </a:spcBef>
              <a:buClr>
                <a:srgbClr val="BF2F8F"/>
              </a:buClr>
              <a:buFont typeface="Arial" panose="020B0604020202020204" pitchFamily="34" charset="0"/>
              <a:buChar char="•"/>
            </a:pPr>
            <a:r>
              <a:rPr lang="en-US" sz="1600" dirty="0" smtClean="0"/>
              <a:t>Auditors</a:t>
            </a:r>
          </a:p>
          <a:p>
            <a:pPr marL="1317625" lvl="2" indent="-457200">
              <a:lnSpc>
                <a:spcPts val="2000"/>
              </a:lnSpc>
              <a:spcBef>
                <a:spcPts val="0"/>
              </a:spcBef>
              <a:buClr>
                <a:srgbClr val="BF2F8F"/>
              </a:buClr>
              <a:buFont typeface="Arial" panose="020B0604020202020204" pitchFamily="34" charset="0"/>
              <a:buChar char="•"/>
            </a:pPr>
            <a:r>
              <a:rPr lang="en-US" sz="1600" dirty="0" smtClean="0"/>
              <a:t>Counsel</a:t>
            </a:r>
            <a:endParaRPr lang="en-US" sz="1600" dirty="0"/>
          </a:p>
          <a:p>
            <a:pPr marL="506413" lvl="1" indent="0">
              <a:lnSpc>
                <a:spcPts val="2200"/>
              </a:lnSpc>
              <a:spcBef>
                <a:spcPts val="100"/>
              </a:spcBef>
              <a:buClr>
                <a:srgbClr val="BF2F8F"/>
              </a:buClr>
              <a:buNone/>
            </a:pPr>
            <a:endParaRPr lang="en-US" sz="1800" dirty="0" smtClean="0">
              <a:solidFill>
                <a:srgbClr val="FF0000"/>
              </a:solidFill>
            </a:endParaRPr>
          </a:p>
          <a:p>
            <a:pPr marL="457200" lvl="1" indent="0">
              <a:spcBef>
                <a:spcPts val="300"/>
              </a:spcBef>
              <a:buFont typeface="Arial" pitchFamily="34" charset="0"/>
              <a:buNone/>
              <a:defRPr/>
            </a:pPr>
            <a:endParaRPr lang="en-US" sz="1800" dirty="0" smtClean="0"/>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3124913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003399"/>
                </a:solidFill>
              </a:rPr>
              <a:t>Recent and Anticipated Enforcement </a:t>
            </a:r>
            <a:r>
              <a:rPr lang="en-US" sz="3200" dirty="0"/>
              <a:t>Trends – cont’d</a:t>
            </a:r>
            <a:endParaRPr lang="en-US" sz="3200" dirty="0">
              <a:solidFill>
                <a:srgbClr val="003399"/>
              </a:solidFill>
            </a:endParaRPr>
          </a:p>
        </p:txBody>
      </p:sp>
      <p:sp>
        <p:nvSpPr>
          <p:cNvPr id="3" name="Content Placeholder 2"/>
          <p:cNvSpPr txBox="1">
            <a:spLocks/>
          </p:cNvSpPr>
          <p:nvPr/>
        </p:nvSpPr>
        <p:spPr>
          <a:xfrm>
            <a:off x="228600" y="1143000"/>
            <a:ext cx="8610600" cy="5257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9713" lvl="1" indent="0">
              <a:spcBef>
                <a:spcPts val="0"/>
              </a:spcBef>
              <a:spcAft>
                <a:spcPts val="1200"/>
              </a:spcAft>
              <a:buClr>
                <a:srgbClr val="BF2F8F"/>
              </a:buClr>
              <a:buNone/>
              <a:defRPr/>
            </a:pPr>
            <a:r>
              <a:rPr lang="en-US" sz="2400" dirty="0" smtClean="0"/>
              <a:t>Proposed Risk Factors for Mandatory or Risk-Based Program Reviews (from proposed legislation, </a:t>
            </a:r>
            <a:r>
              <a:rPr lang="en-US" sz="2400" u="sng" dirty="0" smtClean="0"/>
              <a:t>not</a:t>
            </a:r>
            <a:r>
              <a:rPr lang="en-US" sz="2400" dirty="0" smtClean="0"/>
              <a:t> law) – cont’d</a:t>
            </a:r>
          </a:p>
          <a:p>
            <a:pPr marL="914400" indent="-452438">
              <a:spcBef>
                <a:spcPts val="0"/>
              </a:spcBef>
              <a:spcAft>
                <a:spcPts val="300"/>
              </a:spcAft>
              <a:buClr>
                <a:srgbClr val="BF2F8F"/>
              </a:buClr>
              <a:defRPr/>
            </a:pPr>
            <a:r>
              <a:rPr lang="en-US" sz="2000" dirty="0" smtClean="0"/>
              <a:t>Finances and Growth</a:t>
            </a:r>
          </a:p>
          <a:p>
            <a:pPr marL="1485900" lvl="3" indent="-571500">
              <a:spcBef>
                <a:spcPts val="0"/>
              </a:spcBef>
              <a:spcAft>
                <a:spcPts val="300"/>
              </a:spcAft>
              <a:buClr>
                <a:srgbClr val="BF2F8F"/>
              </a:buClr>
              <a:buFont typeface="Arial" panose="020B0604020202020204" pitchFamily="34" charset="0"/>
              <a:buChar char="•"/>
              <a:tabLst>
                <a:tab pos="1485900" algn="l"/>
              </a:tabLst>
              <a:defRPr/>
            </a:pPr>
            <a:r>
              <a:rPr lang="en-US" sz="1800" dirty="0"/>
              <a:t>Poor financial health</a:t>
            </a:r>
          </a:p>
          <a:p>
            <a:pPr marL="1485900" lvl="3" indent="-571500">
              <a:spcBef>
                <a:spcPts val="0"/>
              </a:spcBef>
              <a:spcAft>
                <a:spcPts val="300"/>
              </a:spcAft>
              <a:buClr>
                <a:srgbClr val="BF2F8F"/>
              </a:buClr>
              <a:buFont typeface="Arial" panose="020B0604020202020204" pitchFamily="34" charset="0"/>
              <a:buChar char="•"/>
              <a:tabLst>
                <a:tab pos="1485900" algn="l"/>
              </a:tabLst>
              <a:defRPr/>
            </a:pPr>
            <a:r>
              <a:rPr lang="en-US" sz="1800" dirty="0"/>
              <a:t>Large profits</a:t>
            </a:r>
          </a:p>
          <a:p>
            <a:pPr marL="1485900" lvl="3" indent="-571500">
              <a:spcBef>
                <a:spcPts val="0"/>
              </a:spcBef>
              <a:spcAft>
                <a:spcPts val="300"/>
              </a:spcAft>
              <a:buClr>
                <a:srgbClr val="BF2F8F"/>
              </a:buClr>
              <a:buFont typeface="Arial" panose="020B0604020202020204" pitchFamily="34" charset="0"/>
              <a:buChar char="•"/>
              <a:tabLst>
                <a:tab pos="1485900" algn="l"/>
              </a:tabLst>
              <a:defRPr/>
            </a:pPr>
            <a:r>
              <a:rPr lang="en-US" sz="1800" dirty="0"/>
              <a:t>20+% Revenues Spent on Recruiting, Marketing &amp; Exec. </a:t>
            </a:r>
            <a:r>
              <a:rPr lang="en-US" sz="1800" dirty="0" smtClean="0"/>
              <a:t>Compensation</a:t>
            </a:r>
          </a:p>
          <a:p>
            <a:pPr marL="1485900" lvl="3" indent="-571500">
              <a:spcBef>
                <a:spcPts val="0"/>
              </a:spcBef>
              <a:spcAft>
                <a:spcPts val="300"/>
              </a:spcAft>
              <a:buClr>
                <a:srgbClr val="BF2F8F"/>
              </a:buClr>
              <a:buFont typeface="Arial" panose="020B0604020202020204" pitchFamily="34" charset="0"/>
              <a:buChar char="•"/>
              <a:tabLst>
                <a:tab pos="1485900" algn="l"/>
              </a:tabLst>
              <a:defRPr/>
            </a:pPr>
            <a:r>
              <a:rPr lang="en-US" sz="1800" dirty="0" smtClean="0"/>
              <a:t>Enrollment Increases (50% increase in 2 years </a:t>
            </a:r>
            <a:r>
              <a:rPr lang="en-US" sz="1800" u="sng" dirty="0" smtClean="0"/>
              <a:t>or</a:t>
            </a:r>
            <a:r>
              <a:rPr lang="en-US" sz="1800" dirty="0" smtClean="0"/>
              <a:t> doubled in 5 years)</a:t>
            </a:r>
          </a:p>
          <a:p>
            <a:pPr marL="1485900" lvl="3" indent="-571500">
              <a:spcBef>
                <a:spcPts val="0"/>
              </a:spcBef>
              <a:spcAft>
                <a:spcPts val="300"/>
              </a:spcAft>
              <a:buClr>
                <a:srgbClr val="BF2F8F"/>
              </a:buClr>
              <a:buFont typeface="Arial" panose="020B0604020202020204" pitchFamily="34" charset="0"/>
              <a:buChar char="•"/>
              <a:tabLst>
                <a:tab pos="1485900" algn="l"/>
              </a:tabLst>
              <a:defRPr/>
            </a:pPr>
            <a:r>
              <a:rPr lang="en-US" sz="1800" dirty="0" smtClean="0"/>
              <a:t>Large </a:t>
            </a:r>
            <a:r>
              <a:rPr lang="en-US" sz="1800" dirty="0"/>
              <a:t>proportion of revenue from federal </a:t>
            </a:r>
            <a:r>
              <a:rPr lang="en-US" sz="1800" dirty="0" smtClean="0"/>
              <a:t>funds</a:t>
            </a:r>
          </a:p>
          <a:p>
            <a:pPr marL="1485900" lvl="3" indent="-571500">
              <a:spcBef>
                <a:spcPts val="0"/>
              </a:spcBef>
              <a:spcAft>
                <a:spcPts val="300"/>
              </a:spcAft>
              <a:buClr>
                <a:srgbClr val="BF2F8F"/>
              </a:buClr>
              <a:buFont typeface="Arial" panose="020B0604020202020204" pitchFamily="34" charset="0"/>
              <a:buChar char="•"/>
              <a:tabLst>
                <a:tab pos="1485900" algn="l"/>
              </a:tabLst>
              <a:defRPr/>
            </a:pPr>
            <a:r>
              <a:rPr lang="en-US" sz="1800" dirty="0" smtClean="0"/>
              <a:t>Significant </a:t>
            </a:r>
            <a:r>
              <a:rPr lang="en-US" sz="1800" dirty="0"/>
              <a:t>fluctuation in aid </a:t>
            </a:r>
            <a:r>
              <a:rPr lang="en-US" sz="1800" dirty="0" smtClean="0"/>
              <a:t>volume</a:t>
            </a:r>
          </a:p>
          <a:p>
            <a:pPr marL="1485900" lvl="3" indent="-571500">
              <a:spcBef>
                <a:spcPts val="0"/>
              </a:spcBef>
              <a:spcAft>
                <a:spcPts val="300"/>
              </a:spcAft>
              <a:buClr>
                <a:srgbClr val="BF2F8F"/>
              </a:buClr>
              <a:buFont typeface="Arial" panose="020B0604020202020204" pitchFamily="34" charset="0"/>
              <a:buChar char="•"/>
              <a:tabLst>
                <a:tab pos="1485900" algn="l"/>
              </a:tabLst>
              <a:defRPr/>
            </a:pPr>
            <a:r>
              <a:rPr lang="en-US" sz="1800" dirty="0"/>
              <a:t>Conversion to nonprofit status</a:t>
            </a:r>
          </a:p>
          <a:p>
            <a:pPr marL="914400" indent="-452438">
              <a:spcBef>
                <a:spcPts val="0"/>
              </a:spcBef>
              <a:spcAft>
                <a:spcPts val="300"/>
              </a:spcAft>
              <a:buClr>
                <a:srgbClr val="BF2F8F"/>
              </a:buClr>
              <a:defRPr/>
            </a:pPr>
            <a:r>
              <a:rPr lang="en-US" sz="2000" dirty="0" smtClean="0"/>
              <a:t>Compliance deficiencies with ED or other agencies</a:t>
            </a:r>
          </a:p>
          <a:p>
            <a:pPr marL="914400" indent="-452438">
              <a:spcBef>
                <a:spcPts val="0"/>
              </a:spcBef>
              <a:spcAft>
                <a:spcPts val="300"/>
              </a:spcAft>
              <a:buClr>
                <a:srgbClr val="BF2F8F"/>
              </a:buClr>
              <a:defRPr/>
            </a:pPr>
            <a:r>
              <a:rPr lang="en-US" sz="2000" dirty="0" smtClean="0"/>
              <a:t>Probation or show cause by accrediting agency</a:t>
            </a:r>
          </a:p>
          <a:p>
            <a:pPr marL="914400" lvl="2" indent="-452438">
              <a:spcBef>
                <a:spcPts val="0"/>
              </a:spcBef>
              <a:spcAft>
                <a:spcPts val="300"/>
              </a:spcAft>
              <a:buClr>
                <a:srgbClr val="BF2F8F"/>
              </a:buClr>
              <a:buSzPct val="100000"/>
              <a:buFont typeface="Arial" panose="020B0604020202020204" pitchFamily="34" charset="0"/>
              <a:buChar char="•"/>
              <a:defRPr/>
            </a:pPr>
            <a:r>
              <a:rPr lang="en-US" sz="2000" dirty="0" smtClean="0"/>
              <a:t>Other factors</a:t>
            </a:r>
          </a:p>
          <a:p>
            <a:pPr marL="914400" lvl="2" indent="-452438">
              <a:spcBef>
                <a:spcPts val="0"/>
              </a:spcBef>
              <a:spcAft>
                <a:spcPts val="300"/>
              </a:spcAft>
              <a:buClr>
                <a:srgbClr val="BF2F8F"/>
              </a:buClr>
              <a:buSzPct val="100000"/>
              <a:buFont typeface="Arial" panose="020B0604020202020204" pitchFamily="34" charset="0"/>
              <a:buChar char="•"/>
              <a:defRPr/>
            </a:pPr>
            <a:r>
              <a:rPr lang="en-US" sz="2000" dirty="0"/>
              <a:t>ED Discretion</a:t>
            </a:r>
          </a:p>
          <a:p>
            <a:pPr marL="0" indent="-1588">
              <a:spcBef>
                <a:spcPts val="1200"/>
              </a:spcBef>
              <a:buNone/>
              <a:defRPr/>
            </a:pPr>
            <a:r>
              <a:rPr lang="en-US" sz="1400" b="1" dirty="0" smtClean="0"/>
              <a:t>Source</a:t>
            </a:r>
            <a:r>
              <a:rPr lang="en-US" sz="1400" b="1" dirty="0"/>
              <a:t>:</a:t>
            </a:r>
            <a:r>
              <a:rPr lang="en-US" sz="1400" dirty="0"/>
              <a:t>  Students First Act of 2013 (S.406</a:t>
            </a:r>
            <a:r>
              <a:rPr lang="en-US" sz="1400" dirty="0" smtClean="0"/>
              <a:t>)</a:t>
            </a:r>
            <a:endParaRPr lang="en-US" sz="1400" dirty="0" smtClean="0">
              <a:solidFill>
                <a:srgbClr val="FF0000"/>
              </a:solidFill>
            </a:endParaRPr>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2715474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8"/>
          <p:cNvSpPr>
            <a:spLocks noChangeArrowheads="1"/>
          </p:cNvSpPr>
          <p:nvPr/>
        </p:nvSpPr>
        <p:spPr bwMode="auto">
          <a:xfrm>
            <a:off x="3352800" y="457200"/>
            <a:ext cx="4114800" cy="5334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2400" b="1" dirty="0" smtClean="0">
                <a:solidFill>
                  <a:srgbClr val="BF2F8F"/>
                </a:solidFill>
                <a:latin typeface="Bookman Old Style" pitchFamily="18" charset="0"/>
              </a:rPr>
              <a:t>Joel M. Rudnick</a:t>
            </a:r>
            <a:endParaRPr lang="en-US" sz="2400" b="1" dirty="0">
              <a:solidFill>
                <a:srgbClr val="BF2F8F"/>
              </a:solidFill>
              <a:latin typeface="Bookman Old Style" pitchFamily="18" charset="0"/>
            </a:endParaRPr>
          </a:p>
        </p:txBody>
      </p:sp>
      <p:sp>
        <p:nvSpPr>
          <p:cNvPr id="4" name="Title 1"/>
          <p:cNvSpPr>
            <a:spLocks noGrp="1"/>
          </p:cNvSpPr>
          <p:nvPr>
            <p:ph type="title"/>
          </p:nvPr>
        </p:nvSpPr>
        <p:spPr>
          <a:xfrm>
            <a:off x="838200" y="5734050"/>
            <a:ext cx="6019800" cy="590550"/>
          </a:xfrm>
        </p:spPr>
        <p:txBody>
          <a:bodyPr/>
          <a:lstStyle/>
          <a:p>
            <a:pPr eaLnBrk="1" hangingPunct="1"/>
            <a:r>
              <a:rPr lang="en-US" sz="1300" b="0" dirty="0" smtClean="0">
                <a:solidFill>
                  <a:schemeClr val="tx1"/>
                </a:solidFill>
                <a:latin typeface="Tw Cen MT" pitchFamily="34" charset="0"/>
              </a:rPr>
              <a:t>1501 M Street, NW, 7th Floor, Washington, DC 20005</a:t>
            </a:r>
            <a:br>
              <a:rPr lang="en-US" sz="1300" b="0" dirty="0" smtClean="0">
                <a:solidFill>
                  <a:schemeClr val="tx1"/>
                </a:solidFill>
                <a:latin typeface="Tw Cen MT" pitchFamily="34" charset="0"/>
              </a:rPr>
            </a:br>
            <a:r>
              <a:rPr lang="en-US" sz="1200" b="0" dirty="0" smtClean="0">
                <a:solidFill>
                  <a:schemeClr val="tx1"/>
                </a:solidFill>
                <a:latin typeface="Tw Cen MT" pitchFamily="34" charset="0"/>
              </a:rPr>
              <a:t>Phone: 202-872-6763  Fax: 202-785-1756  E-mail:  joel.rudnick@ppsv.com  www.ppsv.com</a:t>
            </a:r>
            <a:endParaRPr lang="en-US" sz="1200" b="0" dirty="0" smtClean="0">
              <a:solidFill>
                <a:schemeClr val="tx1"/>
              </a:solidFill>
            </a:endParaRPr>
          </a:p>
        </p:txBody>
      </p:sp>
      <p:sp>
        <p:nvSpPr>
          <p:cNvPr id="6" name="TextBox 5"/>
          <p:cNvSpPr txBox="1"/>
          <p:nvPr/>
        </p:nvSpPr>
        <p:spPr>
          <a:xfrm>
            <a:off x="381000" y="1143000"/>
            <a:ext cx="8610600" cy="4785926"/>
          </a:xfrm>
          <a:prstGeom prst="rect">
            <a:avLst/>
          </a:prstGeom>
          <a:noFill/>
        </p:spPr>
        <p:txBody>
          <a:bodyPr wrap="square" rtlCol="0">
            <a:spAutoFit/>
          </a:bodyPr>
          <a:lstStyle/>
          <a:p>
            <a:pPr>
              <a:spcAft>
                <a:spcPts val="1200"/>
              </a:spcAft>
            </a:pPr>
            <a:r>
              <a:rPr lang="en-US" sz="1250" dirty="0"/>
              <a:t>Joel </a:t>
            </a:r>
            <a:r>
              <a:rPr lang="en-US" sz="1250" dirty="0" smtClean="0"/>
              <a:t>Rudnick </a:t>
            </a:r>
            <a:r>
              <a:rPr lang="en-US" sz="1250" dirty="0"/>
              <a:t>is a principal in the firm’s education practice and has focused exclusively on representing universities, colleges, and other postsecondary schools, service providers, investors and lenders on compliance, litigation and transactional matters since 1992.  Joel advises clients on compliance issues arising out of all aspects of the federal, state, and accrediting agency regulation of public and private postsecondary educational institutions, with a primary focus on Title IV federal student aid matters.  </a:t>
            </a:r>
          </a:p>
          <a:p>
            <a:pPr>
              <a:spcAft>
                <a:spcPts val="1200"/>
              </a:spcAft>
            </a:pPr>
            <a:r>
              <a:rPr lang="en-US" sz="1250" dirty="0"/>
              <a:t>Joel has extensive experience representing institutions in proceedings before the United States Department of Education as well as before accrediting bodies and state licensing agencies and in federal court.  He has helped resolve hundreds of program review and audit findings through preparation and submission of responses, informal resolution with the Department, and the administrative appeal process.  He represents clients in show cause, revocation, termination, emergency action, and fine proceedings.  He also assists clients with internal reviews and investigations on a wide range of compliance matters and with external investigations conducted by federal and state authorities, including the Department of Justice and the U.S. Department of Education Office of Inspector General.</a:t>
            </a:r>
          </a:p>
          <a:p>
            <a:pPr>
              <a:spcAft>
                <a:spcPts val="1200"/>
              </a:spcAft>
            </a:pPr>
            <a:r>
              <a:rPr lang="en-US" sz="1250" dirty="0"/>
              <a:t>Joel counsels clients on regulatory and transactional issues arising from acquisitions and investments in postsecondary educational institutions and service providers as well as in educational service contracts between colleges and service providers and in credit agreements between institutions and lenders.  He has provided regulatory advice to clients in over one hundred postsecondary educational transactions ranging in size from under $1M to over $1B.  He develops and negotiates agreements, advises on regulatory risks and transaction structuring, supervises and conducts due diligence reviews, and secures regulatory approvals of transactions.</a:t>
            </a:r>
          </a:p>
          <a:p>
            <a:pPr>
              <a:spcAft>
                <a:spcPts val="1200"/>
              </a:spcAft>
            </a:pPr>
            <a:r>
              <a:rPr lang="en-US" sz="1250" dirty="0"/>
              <a:t>Joel speaks frequently on breaking regulatory issues affecting the postsecondary education community, including at conferences and seminars for the National Association of Student Financial Aid Administrators (NASFAA), the Association of Private Sector Colleges and Universities (APSCU), and the National Association of College and University Attorneys (NACUA), as well as other state and regional conferences.</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2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b="37531"/>
          <a:stretch>
            <a:fillRect/>
          </a:stretch>
        </p:blipFill>
        <p:spPr bwMode="auto">
          <a:xfrm>
            <a:off x="7543800" y="152400"/>
            <a:ext cx="970492"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2469269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003399"/>
                </a:solidFill>
              </a:rPr>
              <a:t>Recent and Anticipated Enforcement </a:t>
            </a:r>
            <a:r>
              <a:rPr lang="en-US" sz="3200" dirty="0"/>
              <a:t>Trends – cont’d</a:t>
            </a:r>
            <a:endParaRPr lang="en-US" sz="3200" dirty="0">
              <a:solidFill>
                <a:srgbClr val="003399"/>
              </a:solidFill>
            </a:endParaRPr>
          </a:p>
        </p:txBody>
      </p:sp>
      <p:sp>
        <p:nvSpPr>
          <p:cNvPr id="3" name="Text Box 6"/>
          <p:cNvSpPr txBox="1">
            <a:spLocks noChangeArrowheads="1"/>
          </p:cNvSpPr>
          <p:nvPr/>
        </p:nvSpPr>
        <p:spPr bwMode="auto">
          <a:xfrm>
            <a:off x="553720" y="1260157"/>
            <a:ext cx="77120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dirty="0" smtClean="0">
                <a:latin typeface="+mn-lt"/>
                <a:ea typeface="Verdana" panose="020B0604030504040204" pitchFamily="34" charset="0"/>
                <a:cs typeface="Verdana" panose="020B0604030504040204" pitchFamily="34" charset="0"/>
              </a:rPr>
              <a:t>Consequences of Noncompliance:</a:t>
            </a:r>
            <a:endParaRPr lang="en-US" sz="2600" dirty="0">
              <a:latin typeface="+mn-lt"/>
              <a:ea typeface="Verdana" panose="020B0604030504040204" pitchFamily="34" charset="0"/>
              <a:cs typeface="Verdana" panose="020B0604030504040204" pitchFamily="34" charset="0"/>
            </a:endParaRPr>
          </a:p>
        </p:txBody>
      </p:sp>
      <p:sp>
        <p:nvSpPr>
          <p:cNvPr id="4" name="Rectangle 3"/>
          <p:cNvSpPr txBox="1">
            <a:spLocks noChangeArrowheads="1"/>
          </p:cNvSpPr>
          <p:nvPr/>
        </p:nvSpPr>
        <p:spPr>
          <a:xfrm>
            <a:off x="609600" y="1752599"/>
            <a:ext cx="8229600" cy="388981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10000"/>
              </a:lnSpc>
              <a:spcBef>
                <a:spcPts val="200"/>
              </a:spcBef>
              <a:buClr>
                <a:srgbClr val="BF2F8F"/>
              </a:buClr>
              <a:buFont typeface="Arial" panose="020B0604020202020204" pitchFamily="34" charset="0"/>
              <a:buChar char="•"/>
              <a:defRPr/>
            </a:pPr>
            <a:r>
              <a:rPr lang="en-US" sz="2000" dirty="0" smtClean="0"/>
              <a:t>Liabilities and Disallowances</a:t>
            </a:r>
          </a:p>
          <a:p>
            <a:pPr lvl="1">
              <a:lnSpc>
                <a:spcPct val="110000"/>
              </a:lnSpc>
              <a:spcBef>
                <a:spcPts val="200"/>
              </a:spcBef>
              <a:buClr>
                <a:srgbClr val="BF2F8F"/>
              </a:buClr>
              <a:buFont typeface="Arial" panose="020B0604020202020204" pitchFamily="34" charset="0"/>
              <a:buChar char="•"/>
              <a:defRPr/>
            </a:pPr>
            <a:r>
              <a:rPr lang="en-US" sz="2000" dirty="0" smtClean="0"/>
              <a:t>Fines</a:t>
            </a:r>
          </a:p>
          <a:p>
            <a:pPr lvl="1">
              <a:lnSpc>
                <a:spcPct val="110000"/>
              </a:lnSpc>
              <a:spcBef>
                <a:spcPts val="200"/>
              </a:spcBef>
              <a:buClr>
                <a:srgbClr val="BF2F8F"/>
              </a:buClr>
              <a:buFont typeface="Arial" panose="020B0604020202020204" pitchFamily="34" charset="0"/>
              <a:buChar char="•"/>
              <a:defRPr/>
            </a:pPr>
            <a:r>
              <a:rPr lang="en-US" sz="2000" dirty="0" smtClean="0"/>
              <a:t>Termination of Title IV Eligibility</a:t>
            </a:r>
          </a:p>
          <a:p>
            <a:pPr lvl="1">
              <a:lnSpc>
                <a:spcPct val="110000"/>
              </a:lnSpc>
              <a:spcBef>
                <a:spcPts val="200"/>
              </a:spcBef>
              <a:buClr>
                <a:srgbClr val="BF2F8F"/>
              </a:buClr>
              <a:buFont typeface="Arial" panose="020B0604020202020204" pitchFamily="34" charset="0"/>
              <a:buChar char="•"/>
              <a:defRPr/>
            </a:pPr>
            <a:r>
              <a:rPr lang="en-US" sz="2000" dirty="0" smtClean="0"/>
              <a:t>Denial of Recertification </a:t>
            </a:r>
          </a:p>
          <a:p>
            <a:pPr lvl="1">
              <a:lnSpc>
                <a:spcPct val="110000"/>
              </a:lnSpc>
              <a:spcBef>
                <a:spcPts val="200"/>
              </a:spcBef>
              <a:buClr>
                <a:srgbClr val="BF2F8F"/>
              </a:buClr>
              <a:buFont typeface="Arial" panose="020B0604020202020204" pitchFamily="34" charset="0"/>
              <a:buChar char="•"/>
              <a:defRPr/>
            </a:pPr>
            <a:r>
              <a:rPr lang="en-US" sz="2000" dirty="0" smtClean="0"/>
              <a:t>Denial or Delay of Substantive Changes</a:t>
            </a:r>
          </a:p>
          <a:p>
            <a:pPr lvl="1">
              <a:lnSpc>
                <a:spcPct val="110000"/>
              </a:lnSpc>
              <a:spcBef>
                <a:spcPts val="200"/>
              </a:spcBef>
              <a:buClr>
                <a:srgbClr val="BF2F8F"/>
              </a:buClr>
              <a:buFont typeface="Arial" panose="020B0604020202020204" pitchFamily="34" charset="0"/>
              <a:buChar char="•"/>
              <a:defRPr/>
            </a:pPr>
            <a:r>
              <a:rPr lang="en-US" sz="2000" dirty="0" smtClean="0"/>
              <a:t>Letters of Credit</a:t>
            </a:r>
          </a:p>
          <a:p>
            <a:pPr lvl="1">
              <a:lnSpc>
                <a:spcPct val="110000"/>
              </a:lnSpc>
              <a:spcBef>
                <a:spcPts val="200"/>
              </a:spcBef>
              <a:buClr>
                <a:srgbClr val="BF2F8F"/>
              </a:buClr>
              <a:buFont typeface="Arial" panose="020B0604020202020204" pitchFamily="34" charset="0"/>
              <a:buChar char="•"/>
              <a:defRPr/>
            </a:pPr>
            <a:r>
              <a:rPr lang="en-US" sz="2000" dirty="0" smtClean="0"/>
              <a:t>Student Loan Discharges</a:t>
            </a:r>
          </a:p>
          <a:p>
            <a:pPr lvl="1">
              <a:lnSpc>
                <a:spcPct val="110000"/>
              </a:lnSpc>
              <a:spcBef>
                <a:spcPts val="200"/>
              </a:spcBef>
              <a:buClr>
                <a:srgbClr val="BF2F8F"/>
              </a:buClr>
              <a:buFont typeface="Arial" panose="020B0604020202020204" pitchFamily="34" charset="0"/>
              <a:buChar char="•"/>
              <a:defRPr/>
            </a:pPr>
            <a:r>
              <a:rPr lang="en-US" sz="2000" dirty="0" smtClean="0"/>
              <a:t>Reimbursement or Heightened Cash Monitoring (see next page)</a:t>
            </a:r>
            <a:endParaRPr lang="en-US" sz="2000" dirty="0" smtClean="0">
              <a:solidFill>
                <a:srgbClr val="FF0000"/>
              </a:solidFill>
            </a:endParaRPr>
          </a:p>
          <a:p>
            <a:pPr lvl="1">
              <a:lnSpc>
                <a:spcPct val="110000"/>
              </a:lnSpc>
              <a:spcBef>
                <a:spcPts val="200"/>
              </a:spcBef>
              <a:buClr>
                <a:srgbClr val="BF2F8F"/>
              </a:buClr>
              <a:buFont typeface="Arial" panose="020B0604020202020204" pitchFamily="34" charset="0"/>
              <a:buChar char="•"/>
              <a:defRPr/>
            </a:pPr>
            <a:r>
              <a:rPr lang="en-US" sz="2000" dirty="0" smtClean="0"/>
              <a:t>Growth Restrictions or Other Limitations on Title IV Participation</a:t>
            </a:r>
          </a:p>
          <a:p>
            <a:pPr lvl="1">
              <a:lnSpc>
                <a:spcPct val="110000"/>
              </a:lnSpc>
              <a:spcBef>
                <a:spcPts val="200"/>
              </a:spcBef>
              <a:buClr>
                <a:srgbClr val="BF2F8F"/>
              </a:buClr>
              <a:buFont typeface="Arial" panose="020B0604020202020204" pitchFamily="34" charset="0"/>
              <a:buChar char="•"/>
              <a:defRPr/>
            </a:pPr>
            <a:r>
              <a:rPr lang="en-US" sz="2000" dirty="0" smtClean="0"/>
              <a:t>Monitoring and Reporting Requirements</a:t>
            </a:r>
          </a:p>
          <a:p>
            <a:pPr lvl="1">
              <a:lnSpc>
                <a:spcPct val="110000"/>
              </a:lnSpc>
              <a:spcBef>
                <a:spcPts val="200"/>
              </a:spcBef>
              <a:buClr>
                <a:srgbClr val="BF2F8F"/>
              </a:buClr>
              <a:buFont typeface="Arial" panose="020B0604020202020204" pitchFamily="34" charset="0"/>
              <a:buChar char="•"/>
              <a:defRPr/>
            </a:pPr>
            <a:r>
              <a:rPr lang="en-US" sz="2000" dirty="0" smtClean="0"/>
              <a:t>Lawsuits</a:t>
            </a:r>
          </a:p>
          <a:p>
            <a:pPr lvl="1">
              <a:lnSpc>
                <a:spcPct val="110000"/>
              </a:lnSpc>
              <a:spcBef>
                <a:spcPts val="200"/>
              </a:spcBef>
              <a:buClr>
                <a:srgbClr val="BF2F8F"/>
              </a:buClr>
              <a:buFont typeface="Arial" panose="020B0604020202020204" pitchFamily="34" charset="0"/>
              <a:buChar char="•"/>
              <a:defRPr/>
            </a:pPr>
            <a:r>
              <a:rPr lang="en-US" sz="2000" dirty="0" smtClean="0"/>
              <a:t>Negative Publicity</a:t>
            </a:r>
            <a:endParaRPr lang="en-US" sz="2000" dirty="0"/>
          </a:p>
        </p:txBody>
      </p:sp>
      <p:sp>
        <p:nvSpPr>
          <p:cNvPr id="5" name="Footer Placeholder 4"/>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3720743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003399"/>
                </a:solidFill>
              </a:rPr>
              <a:t>Recent and Anticipated Enforcement </a:t>
            </a:r>
            <a:r>
              <a:rPr lang="en-US" sz="3200" dirty="0"/>
              <a:t>Trends – cont’d</a:t>
            </a:r>
            <a:endParaRPr lang="en-US" sz="3200" dirty="0">
              <a:solidFill>
                <a:srgbClr val="003399"/>
              </a:solidFill>
            </a:endParaRPr>
          </a:p>
        </p:txBody>
      </p:sp>
      <p:sp>
        <p:nvSpPr>
          <p:cNvPr id="3" name="Content Placeholder 2"/>
          <p:cNvSpPr txBox="1">
            <a:spLocks/>
          </p:cNvSpPr>
          <p:nvPr/>
        </p:nvSpPr>
        <p:spPr>
          <a:xfrm>
            <a:off x="533400" y="1295400"/>
            <a:ext cx="8229600" cy="48615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804863" indent="-347663"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262063" indent="-347663" algn="l" defTabSz="914400" rtl="0" eaLnBrk="1" latinLnBrk="0" hangingPunct="1">
              <a:spcBef>
                <a:spcPct val="20000"/>
              </a:spcBef>
              <a:buSzPct val="85000"/>
              <a:buFont typeface="Wingdings" pitchFamily="2" charset="2"/>
              <a:buChar char="Ø"/>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Arial" pitchFamily="34" charset="0"/>
              <a:buNone/>
            </a:pPr>
            <a:r>
              <a:rPr lang="en-US" sz="2800" dirty="0" smtClean="0">
                <a:ea typeface="Verdana" panose="020B0604030504040204" pitchFamily="34" charset="0"/>
                <a:cs typeface="Verdana" panose="020B0604030504040204" pitchFamily="34" charset="0"/>
              </a:rPr>
              <a:t>Consequences of Noncompliance:</a:t>
            </a:r>
          </a:p>
          <a:p>
            <a:pPr lvl="0">
              <a:spcAft>
                <a:spcPts val="600"/>
              </a:spcAft>
              <a:buClr>
                <a:srgbClr val="BF2F8F"/>
              </a:buClr>
            </a:pPr>
            <a:r>
              <a:rPr lang="en-US" sz="2600" dirty="0"/>
              <a:t>As of </a:t>
            </a:r>
            <a:r>
              <a:rPr lang="en-US" sz="2600" dirty="0" smtClean="0"/>
              <a:t>December </a:t>
            </a:r>
            <a:r>
              <a:rPr lang="en-US" sz="2600" dirty="0"/>
              <a:t>1, </a:t>
            </a:r>
            <a:r>
              <a:rPr lang="en-US" sz="2600" dirty="0" smtClean="0"/>
              <a:t>2015:  454 </a:t>
            </a:r>
            <a:r>
              <a:rPr lang="en-US" sz="2600" dirty="0"/>
              <a:t>institutions on Heightened Cash Monitoring 1 (HCM1) and </a:t>
            </a:r>
            <a:r>
              <a:rPr lang="en-US" sz="2600" dirty="0" smtClean="0"/>
              <a:t>86 </a:t>
            </a:r>
            <a:r>
              <a:rPr lang="en-US" sz="2600" dirty="0"/>
              <a:t>institutions on </a:t>
            </a:r>
            <a:r>
              <a:rPr lang="en-US" sz="2600" dirty="0" smtClean="0"/>
              <a:t>HCM2</a:t>
            </a:r>
            <a:endParaRPr lang="en-US" sz="2600" b="1" dirty="0"/>
          </a:p>
          <a:p>
            <a:pPr>
              <a:buClr>
                <a:srgbClr val="BF2F8F"/>
              </a:buClr>
            </a:pPr>
            <a:r>
              <a:rPr lang="en-US" sz="2600" dirty="0" smtClean="0"/>
              <a:t>HCM1 Causes (examples):</a:t>
            </a:r>
          </a:p>
          <a:p>
            <a:pPr marL="803275" lvl="1" indent="-457200">
              <a:spcBef>
                <a:spcPts val="200"/>
              </a:spcBef>
              <a:buClr>
                <a:srgbClr val="BF2F8F"/>
              </a:buClr>
              <a:buFont typeface="Arial" panose="020B0604020202020204" pitchFamily="34" charset="0"/>
              <a:buChar char="•"/>
            </a:pPr>
            <a:r>
              <a:rPr lang="en-US" sz="2300" dirty="0" smtClean="0"/>
              <a:t>Financial Responsibility</a:t>
            </a:r>
          </a:p>
          <a:p>
            <a:pPr marL="803275" lvl="1" indent="-457200">
              <a:spcBef>
                <a:spcPts val="200"/>
              </a:spcBef>
              <a:buClr>
                <a:srgbClr val="BF2F8F"/>
              </a:buClr>
              <a:buFont typeface="Arial" panose="020B0604020202020204" pitchFamily="34" charset="0"/>
              <a:buChar char="•"/>
            </a:pPr>
            <a:r>
              <a:rPr lang="en-US" sz="2300" dirty="0" smtClean="0"/>
              <a:t>Audit Late/Missing</a:t>
            </a:r>
          </a:p>
          <a:p>
            <a:pPr marL="803275" lvl="1" indent="-457200">
              <a:spcBef>
                <a:spcPts val="200"/>
              </a:spcBef>
              <a:buClr>
                <a:srgbClr val="BF2F8F"/>
              </a:buClr>
              <a:buFont typeface="Arial" panose="020B0604020202020204" pitchFamily="34" charset="0"/>
              <a:buChar char="•"/>
            </a:pPr>
            <a:r>
              <a:rPr lang="en-US" sz="2300" dirty="0" smtClean="0"/>
              <a:t>Administrative Capability</a:t>
            </a:r>
          </a:p>
          <a:p>
            <a:pPr marL="803275" lvl="1" indent="-457200">
              <a:spcBef>
                <a:spcPts val="200"/>
              </a:spcBef>
              <a:buClr>
                <a:srgbClr val="BF2F8F"/>
              </a:buClr>
              <a:buFont typeface="Arial" panose="020B0604020202020204" pitchFamily="34" charset="0"/>
              <a:buChar char="•"/>
            </a:pPr>
            <a:r>
              <a:rPr lang="en-US" sz="2300" dirty="0" smtClean="0"/>
              <a:t>Financial Statements Late or Missing</a:t>
            </a:r>
          </a:p>
          <a:p>
            <a:pPr marL="803275" lvl="1" indent="-457200">
              <a:spcBef>
                <a:spcPts val="200"/>
              </a:spcBef>
              <a:buClr>
                <a:srgbClr val="BF2F8F"/>
              </a:buClr>
              <a:buFont typeface="Arial" panose="020B0604020202020204" pitchFamily="34" charset="0"/>
              <a:buChar char="•"/>
            </a:pPr>
            <a:r>
              <a:rPr lang="en-US" sz="2300" dirty="0"/>
              <a:t>CIO Eligibility Problems</a:t>
            </a:r>
          </a:p>
          <a:p>
            <a:pPr marL="803275" lvl="1" indent="-457200">
              <a:spcBef>
                <a:spcPts val="200"/>
              </a:spcBef>
              <a:buClr>
                <a:srgbClr val="BF2F8F"/>
              </a:buClr>
              <a:buFont typeface="Arial" panose="020B0604020202020204" pitchFamily="34" charset="0"/>
              <a:buChar char="•"/>
            </a:pPr>
            <a:r>
              <a:rPr lang="en-US" sz="2300" dirty="0"/>
              <a:t>Denied Recertification, but PPA Not Expired</a:t>
            </a:r>
          </a:p>
          <a:p>
            <a:pPr marL="803275" lvl="1" indent="-457200">
              <a:spcBef>
                <a:spcPts val="200"/>
              </a:spcBef>
              <a:buClr>
                <a:srgbClr val="BF2F8F"/>
              </a:buClr>
              <a:buFont typeface="Arial" panose="020B0604020202020204" pitchFamily="34" charset="0"/>
              <a:buChar char="•"/>
            </a:pPr>
            <a:r>
              <a:rPr lang="en-US" sz="2300" dirty="0" smtClean="0"/>
              <a:t>Other (accreditation issues, program review, etc.)</a:t>
            </a:r>
          </a:p>
        </p:txBody>
      </p:sp>
      <p:sp>
        <p:nvSpPr>
          <p:cNvPr id="4" name="Footer Placeholder 3"/>
          <p:cNvSpPr>
            <a:spLocks noGrp="1"/>
          </p:cNvSpPr>
          <p:nvPr>
            <p:ph type="ftr" sz="quarter" idx="11"/>
          </p:nvPr>
        </p:nvSpPr>
        <p:spPr/>
        <p:txBody>
          <a:bodyPr/>
          <a:lstStyle/>
          <a:p>
            <a:pPr>
              <a:defRPr/>
            </a:pPr>
            <a:r>
              <a:rPr lang="en-US" smtClean="0"/>
              <a:t>Presented on April 25, 2016</a:t>
            </a:r>
            <a:endParaRPr lang="en-US" dirty="0"/>
          </a:p>
        </p:txBody>
      </p:sp>
    </p:spTree>
    <p:extLst>
      <p:ext uri="{BB962C8B-B14F-4D97-AF65-F5344CB8AC3E}">
        <p14:creationId xmlns:p14="http://schemas.microsoft.com/office/powerpoint/2010/main" val="114664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24446</TotalTime>
  <Words>7535</Words>
  <Application>Microsoft Office PowerPoint</Application>
  <PresentationFormat>On-screen Show (4:3)</PresentationFormat>
  <Paragraphs>1011</Paragraphs>
  <Slides>70</Slides>
  <Notes>68</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Origin</vt:lpstr>
      <vt:lpstr>Trending Legal Issues In Higher Education</vt:lpstr>
      <vt:lpstr>Introduction</vt:lpstr>
      <vt:lpstr>Recent and Anticipated Enforcement Trends</vt:lpstr>
      <vt:lpstr>Recent and Anticipated Enforcement Trends – cont’d</vt:lpstr>
      <vt:lpstr>Recent and Anticipated Enforcement Trends – cont’d</vt:lpstr>
      <vt:lpstr>Recent and Anticipated Enforcement Trends – cont’d</vt:lpstr>
      <vt:lpstr>Recent and Anticipated Enforcement Trends – cont’d</vt:lpstr>
      <vt:lpstr>Recent and Anticipated Enforcement Trends – cont’d</vt:lpstr>
      <vt:lpstr>Recent and Anticipated Enforcement Trends – cont’d</vt:lpstr>
      <vt:lpstr>Recent and Anticipated Enforcement Trends – cont’d</vt:lpstr>
      <vt:lpstr>Recent and Anticipated Enforcement Trends – cont’d</vt:lpstr>
      <vt:lpstr>Recent and Anticipated Enforcement Trends – cont’d</vt:lpstr>
      <vt:lpstr>Recent and Anticipated Enforcement Trends – cont’d</vt:lpstr>
      <vt:lpstr>Recent and Anticipated Enforcement Trends – cont’d</vt:lpstr>
      <vt:lpstr>Recent and Anticipated Enforcement Trends – cont’d</vt:lpstr>
      <vt:lpstr>Recent and Anticipated Enforcement Trends – cont’d</vt:lpstr>
      <vt:lpstr>Recent and Anticipated Enforcement Trends</vt:lpstr>
      <vt:lpstr>Recent and Anticipated Enforcement Trends – cont’d</vt:lpstr>
      <vt:lpstr>Recent and Anticipated Enforcement Trends – cont’d</vt:lpstr>
      <vt:lpstr>Recent and Anticipated Enforcement Trends – cont’d</vt:lpstr>
      <vt:lpstr>Recent and Anticipated Enforcement Trends – cont’d</vt:lpstr>
      <vt:lpstr>Recent and Anticipated Enforcement Trends – cont’d</vt:lpstr>
      <vt:lpstr>Recent and Anticipated Enforcement Trends – Publicity and Metrics</vt:lpstr>
      <vt:lpstr>Recent and Anticipated Enforcement Trends – Publicity and Metrics – cont’d</vt:lpstr>
      <vt:lpstr>Recent and Anticipated Enforcement Trends – Publicity and Metrics – cont’d</vt:lpstr>
      <vt:lpstr>Recent and Anticipated Enforcement Trends – Publicity and Metrics – cont’d</vt:lpstr>
      <vt:lpstr>Recent and Anticipated Enforcement Trends</vt:lpstr>
      <vt:lpstr>Recent and Anticipated Enforcement Trends – cont’d</vt:lpstr>
      <vt:lpstr>Recent and Anticipated Enforcement Trends – cont’d</vt:lpstr>
      <vt:lpstr>Recent and Anticipated Enforcement Trends – cont’d</vt:lpstr>
      <vt:lpstr>Recent and Anticipated Enforcement Trends – cont’d</vt:lpstr>
      <vt:lpstr>Recent and Anticipated Enforcement Trends – Publicity and Metrics – cont’d</vt:lpstr>
      <vt:lpstr>Recent and Anticipated Enforcement Activity</vt:lpstr>
      <vt:lpstr>Recent and Anticipated Enforcement Activity – cont’d</vt:lpstr>
      <vt:lpstr>Recent and Anticipated Enforcement Activity: Trending Topics</vt:lpstr>
      <vt:lpstr>Recent and Anticipated Enforcement Activity: Trending Topics – cont’d</vt:lpstr>
      <vt:lpstr>Recent and Anticipated Enforcement Activity: Trending Topics – cont’d</vt:lpstr>
      <vt:lpstr>Recent and Anticipated Enforcement Activity: Trending Topics – cont’d</vt:lpstr>
      <vt:lpstr>Recent and Anticipated Enforcement Activity: Trending Topics – cont’d</vt:lpstr>
      <vt:lpstr>Recent and Anticipated Enforcement Activity: Trending Topics – cont’d</vt:lpstr>
      <vt:lpstr>Recent and Anticipated Enforcement Activity: Beyond The Top 10 Lists</vt:lpstr>
      <vt:lpstr>Recent and Anticipated Enforcement Activity: Beyond The Top 10 Lists – cont’d</vt:lpstr>
      <vt:lpstr>Recent and Anticipated Enforcement Activity: Beyond The Top 10 Lists – cont’d</vt:lpstr>
      <vt:lpstr>Recent and Anticipated Enforcement Activity: Beyond The Top 10 Lists – cont’d</vt:lpstr>
      <vt:lpstr>Recent and Anticipated Enforcement Activity: Beyond The Top 10 Lists – cont’d</vt:lpstr>
      <vt:lpstr>Recent and Anticipated Enforcement Activity: Beyond The Top 10 Lists – cont’d</vt:lpstr>
      <vt:lpstr>Recent and Anticipated Enforcement Activity: Beyond The Top 10 Lists – cont’d</vt:lpstr>
      <vt:lpstr>Recent and Anticipated Enforcement Activity: Beyond The Top 10 Lists – cont’d</vt:lpstr>
      <vt:lpstr>Recent and Anticipated Enforcement Activity: Beyond The Top 10 Lists – cont’d</vt:lpstr>
      <vt:lpstr>Recent and Anticipated Enforcement Activity: Beyond The Top 10 Lists – cont’d</vt:lpstr>
      <vt:lpstr>Recent and Anticipated Enforcement Activity: Beyond The Top 10 Lists – cont’d</vt:lpstr>
      <vt:lpstr>Recent and Anticipated Enforcement Activity: Beyond The Top 10 Lists – cont’d</vt:lpstr>
      <vt:lpstr>Recent and Anticipated Enforcement Activity: Beyond The Top 10 Lists – cont’d</vt:lpstr>
      <vt:lpstr>Recent and Anticipated Enforcement Activity: Beyond The Top 10 Lists – cont’d</vt:lpstr>
      <vt:lpstr>Recent and Anticipated Enforcement Activity: Beyond The Top 10 Lists – cont’d</vt:lpstr>
      <vt:lpstr>Recent and Anticipated Enforcement Activity: Beyond The Top 10 Lists – cont’d</vt:lpstr>
      <vt:lpstr>Recent and Anticipated Enforcement Activity: Beyond The Top 10 Lists – cont’d</vt:lpstr>
      <vt:lpstr>Recent and Anticipated Enforcement Activity: Beyond The Top 10 Lists – cont’d</vt:lpstr>
      <vt:lpstr>Recent and Anticipated Enforcement Activity: Beyond The Top 10 Lists – cont’d</vt:lpstr>
      <vt:lpstr>Recent and Anticipated Enforcement Activity: Beyond The Top 10 Lists – cont’d</vt:lpstr>
      <vt:lpstr>Recent and Anticipated Enforcement Activity: Beyond The Top 10 Lists – cont’d</vt:lpstr>
      <vt:lpstr>Recent and Anticipated Enforcement Activity: Beyond The Top 10 Lists – cont’d</vt:lpstr>
      <vt:lpstr>Recent and Anticipated Enforcement Activity: Beyond The Top 10 Lists – cont’d</vt:lpstr>
      <vt:lpstr>Recent and Anticipated Enforcement Activity: Beyond The Top 10 Lists – cont’d</vt:lpstr>
      <vt:lpstr>Recent and Anticipated Enforcement Activity: Beyond The Top 10 Lists – cont’d</vt:lpstr>
      <vt:lpstr>Recent and Anticipated Enforcement Activity: Beyond The Top 10 Lists – cont’d</vt:lpstr>
      <vt:lpstr>Recent and Anticipated Enforcement Activity: Beyond The Top 10 Lists – cont’d</vt:lpstr>
      <vt:lpstr>Preventive Care</vt:lpstr>
      <vt:lpstr>Preventive Care – cont’d</vt:lpstr>
      <vt:lpstr>1501 M Street, NW, 7th Floor, Washington, DC 20005 Phone: 202-872-6763  Fax: 202-785-1756  E-mail:  joel.rudnick@ppsv.com  www.ppsv.com</vt:lpstr>
    </vt:vector>
  </TitlesOfParts>
  <Company>PPSV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Emma.Davis</dc:creator>
  <cp:lastModifiedBy>Powers</cp:lastModifiedBy>
  <cp:revision>298</cp:revision>
  <cp:lastPrinted>2016-04-22T18:43:18Z</cp:lastPrinted>
  <dcterms:created xsi:type="dcterms:W3CDTF">2007-07-17T17:23:03Z</dcterms:created>
  <dcterms:modified xsi:type="dcterms:W3CDTF">2016-06-15T13:19:39Z</dcterms:modified>
</cp:coreProperties>
</file>